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7" r:id="rId2"/>
    <p:sldMasterId id="2147483729" r:id="rId3"/>
    <p:sldMasterId id="2147483741" r:id="rId4"/>
    <p:sldMasterId id="2147483693" r:id="rId5"/>
    <p:sldMasterId id="2147483705" r:id="rId6"/>
    <p:sldMasterId id="2147483681" r:id="rId7"/>
  </p:sldMasterIdLst>
  <p:notesMasterIdLst>
    <p:notesMasterId r:id="rId57"/>
  </p:notesMasterIdLst>
  <p:sldIdLst>
    <p:sldId id="288" r:id="rId8"/>
    <p:sldId id="362" r:id="rId9"/>
    <p:sldId id="271" r:id="rId10"/>
    <p:sldId id="331" r:id="rId11"/>
    <p:sldId id="367" r:id="rId12"/>
    <p:sldId id="363" r:id="rId13"/>
    <p:sldId id="270" r:id="rId14"/>
    <p:sldId id="356" r:id="rId15"/>
    <p:sldId id="364" r:id="rId16"/>
    <p:sldId id="365" r:id="rId17"/>
    <p:sldId id="304" r:id="rId18"/>
    <p:sldId id="269" r:id="rId19"/>
    <p:sldId id="340" r:id="rId20"/>
    <p:sldId id="292" r:id="rId21"/>
    <p:sldId id="332" r:id="rId22"/>
    <p:sldId id="361" r:id="rId23"/>
    <p:sldId id="366" r:id="rId24"/>
    <p:sldId id="333" r:id="rId25"/>
    <p:sldId id="342" r:id="rId26"/>
    <p:sldId id="334" r:id="rId27"/>
    <p:sldId id="335" r:id="rId28"/>
    <p:sldId id="359" r:id="rId29"/>
    <p:sldId id="343" r:id="rId30"/>
    <p:sldId id="337" r:id="rId31"/>
    <p:sldId id="339" r:id="rId32"/>
    <p:sldId id="338" r:id="rId33"/>
    <p:sldId id="344" r:id="rId34"/>
    <p:sldId id="345" r:id="rId35"/>
    <p:sldId id="371" r:id="rId36"/>
    <p:sldId id="357" r:id="rId37"/>
    <p:sldId id="370" r:id="rId38"/>
    <p:sldId id="369" r:id="rId39"/>
    <p:sldId id="358" r:id="rId40"/>
    <p:sldId id="351" r:id="rId41"/>
    <p:sldId id="347" r:id="rId42"/>
    <p:sldId id="368" r:id="rId43"/>
    <p:sldId id="348" r:id="rId44"/>
    <p:sldId id="277" r:id="rId45"/>
    <p:sldId id="278" r:id="rId46"/>
    <p:sldId id="372" r:id="rId47"/>
    <p:sldId id="350" r:id="rId48"/>
    <p:sldId id="341" r:id="rId49"/>
    <p:sldId id="305" r:id="rId50"/>
    <p:sldId id="279" r:id="rId51"/>
    <p:sldId id="262" r:id="rId52"/>
    <p:sldId id="349" r:id="rId53"/>
    <p:sldId id="293" r:id="rId54"/>
    <p:sldId id="374" r:id="rId55"/>
    <p:sldId id="375" r:id="rId56"/>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97"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1956"/>
    </p:cViewPr>
  </p:outlineViewPr>
  <p:notesTextViewPr>
    <p:cViewPr>
      <p:scale>
        <a:sx n="100" d="100"/>
        <a:sy n="100" d="100"/>
      </p:scale>
      <p:origin x="0" y="0"/>
    </p:cViewPr>
  </p:notesTextViewPr>
  <p:sorterViewPr>
    <p:cViewPr varScale="1">
      <p:scale>
        <a:sx n="1" d="1"/>
        <a:sy n="1" d="1"/>
      </p:scale>
      <p:origin x="0" y="-14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sv-SE"/>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sv-SE"/>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sv-S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EEAE8C0-2121-4ECF-9FF7-2F0BA51FFD8B}" type="slidenum">
              <a:rPr lang="sv-SE"/>
              <a:pPr>
                <a:defRPr/>
              </a:pPr>
              <a:t>‹#›</a:t>
            </a:fld>
            <a:endParaRPr lang="sv-SE"/>
          </a:p>
        </p:txBody>
      </p:sp>
    </p:spTree>
    <p:extLst>
      <p:ext uri="{BB962C8B-B14F-4D97-AF65-F5344CB8AC3E}">
        <p14:creationId xmlns:p14="http://schemas.microsoft.com/office/powerpoint/2010/main" val="1873485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A2C354-1FD4-464B-B17A-9F4C8827F5B7}" type="slidenum">
              <a:rPr lang="sv-SE" altLang="sv-SE"/>
              <a:pPr eaLnBrk="1" hangingPunct="1"/>
              <a:t>1</a:t>
            </a:fld>
            <a:endParaRPr lang="sv-SE" altLang="sv-S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158741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4710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1ED4F2-E2CA-419C-A89C-FF8695F45593}" type="slidenum">
              <a:rPr lang="sv-SE" altLang="sv-SE"/>
              <a:pPr eaLnBrk="1" hangingPunct="1"/>
              <a:t>10</a:t>
            </a:fld>
            <a:endParaRPr lang="sv-SE" altLang="sv-SE"/>
          </a:p>
        </p:txBody>
      </p:sp>
    </p:spTree>
    <p:extLst>
      <p:ext uri="{BB962C8B-B14F-4D97-AF65-F5344CB8AC3E}">
        <p14:creationId xmlns:p14="http://schemas.microsoft.com/office/powerpoint/2010/main" val="66243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11</a:t>
            </a:fld>
            <a:endParaRPr lang="sv-SE" altLang="sv-SE"/>
          </a:p>
        </p:txBody>
      </p:sp>
    </p:spTree>
    <p:extLst>
      <p:ext uri="{BB962C8B-B14F-4D97-AF65-F5344CB8AC3E}">
        <p14:creationId xmlns:p14="http://schemas.microsoft.com/office/powerpoint/2010/main" val="63852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a:ln/>
        </p:spPr>
      </p:sp>
      <p:sp>
        <p:nvSpPr>
          <p:cNvPr id="4505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4506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D09640-2072-48B0-8A6D-CF8619E9F890}" type="slidenum">
              <a:rPr lang="sv-SE" altLang="sv-SE"/>
              <a:pPr eaLnBrk="1" hangingPunct="1"/>
              <a:t>12</a:t>
            </a:fld>
            <a:endParaRPr lang="sv-SE" altLang="sv-SE"/>
          </a:p>
        </p:txBody>
      </p:sp>
    </p:spTree>
    <p:extLst>
      <p:ext uri="{BB962C8B-B14F-4D97-AF65-F5344CB8AC3E}">
        <p14:creationId xmlns:p14="http://schemas.microsoft.com/office/powerpoint/2010/main" val="71596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14</a:t>
            </a:fld>
            <a:endParaRPr lang="sv-SE" altLang="sv-SE"/>
          </a:p>
        </p:txBody>
      </p:sp>
    </p:spTree>
    <p:extLst>
      <p:ext uri="{BB962C8B-B14F-4D97-AF65-F5344CB8AC3E}">
        <p14:creationId xmlns:p14="http://schemas.microsoft.com/office/powerpoint/2010/main" val="64372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15</a:t>
            </a:fld>
            <a:endParaRPr lang="sv-SE" altLang="sv-SE"/>
          </a:p>
        </p:txBody>
      </p:sp>
    </p:spTree>
    <p:extLst>
      <p:ext uri="{BB962C8B-B14F-4D97-AF65-F5344CB8AC3E}">
        <p14:creationId xmlns:p14="http://schemas.microsoft.com/office/powerpoint/2010/main" val="255502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16</a:t>
            </a:fld>
            <a:endParaRPr lang="sv-SE" altLang="sv-SE"/>
          </a:p>
        </p:txBody>
      </p:sp>
    </p:spTree>
    <p:extLst>
      <p:ext uri="{BB962C8B-B14F-4D97-AF65-F5344CB8AC3E}">
        <p14:creationId xmlns:p14="http://schemas.microsoft.com/office/powerpoint/2010/main" val="2512008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17</a:t>
            </a:fld>
            <a:endParaRPr lang="sv-SE" altLang="sv-SE"/>
          </a:p>
        </p:txBody>
      </p:sp>
    </p:spTree>
    <p:extLst>
      <p:ext uri="{BB962C8B-B14F-4D97-AF65-F5344CB8AC3E}">
        <p14:creationId xmlns:p14="http://schemas.microsoft.com/office/powerpoint/2010/main" val="217786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18</a:t>
            </a:fld>
            <a:endParaRPr lang="sv-SE" altLang="sv-SE"/>
          </a:p>
        </p:txBody>
      </p:sp>
    </p:spTree>
    <p:extLst>
      <p:ext uri="{BB962C8B-B14F-4D97-AF65-F5344CB8AC3E}">
        <p14:creationId xmlns:p14="http://schemas.microsoft.com/office/powerpoint/2010/main" val="355010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19</a:t>
            </a:fld>
            <a:endParaRPr lang="sv-SE" altLang="sv-SE"/>
          </a:p>
        </p:txBody>
      </p:sp>
    </p:spTree>
    <p:extLst>
      <p:ext uri="{BB962C8B-B14F-4D97-AF65-F5344CB8AC3E}">
        <p14:creationId xmlns:p14="http://schemas.microsoft.com/office/powerpoint/2010/main" val="414669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20</a:t>
            </a:fld>
            <a:endParaRPr lang="sv-SE" altLang="sv-SE"/>
          </a:p>
        </p:txBody>
      </p:sp>
    </p:spTree>
    <p:extLst>
      <p:ext uri="{BB962C8B-B14F-4D97-AF65-F5344CB8AC3E}">
        <p14:creationId xmlns:p14="http://schemas.microsoft.com/office/powerpoint/2010/main" val="348243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A2C354-1FD4-464B-B17A-9F4C8827F5B7}" type="slidenum">
              <a:rPr lang="sv-SE" altLang="sv-SE"/>
              <a:pPr eaLnBrk="1" hangingPunct="1"/>
              <a:t>2</a:t>
            </a:fld>
            <a:endParaRPr lang="sv-SE" altLang="sv-S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192481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21</a:t>
            </a:fld>
            <a:endParaRPr lang="sv-SE" altLang="sv-SE"/>
          </a:p>
        </p:txBody>
      </p:sp>
    </p:spTree>
    <p:extLst>
      <p:ext uri="{BB962C8B-B14F-4D97-AF65-F5344CB8AC3E}">
        <p14:creationId xmlns:p14="http://schemas.microsoft.com/office/powerpoint/2010/main" val="277194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22</a:t>
            </a:fld>
            <a:endParaRPr lang="sv-SE" altLang="sv-SE"/>
          </a:p>
        </p:txBody>
      </p:sp>
    </p:spTree>
    <p:extLst>
      <p:ext uri="{BB962C8B-B14F-4D97-AF65-F5344CB8AC3E}">
        <p14:creationId xmlns:p14="http://schemas.microsoft.com/office/powerpoint/2010/main" val="272244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23</a:t>
            </a:fld>
            <a:endParaRPr lang="sv-SE" altLang="sv-SE"/>
          </a:p>
        </p:txBody>
      </p:sp>
    </p:spTree>
    <p:extLst>
      <p:ext uri="{BB962C8B-B14F-4D97-AF65-F5344CB8AC3E}">
        <p14:creationId xmlns:p14="http://schemas.microsoft.com/office/powerpoint/2010/main" val="4169493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24</a:t>
            </a:fld>
            <a:endParaRPr lang="sv-SE" altLang="sv-SE"/>
          </a:p>
        </p:txBody>
      </p:sp>
    </p:spTree>
    <p:extLst>
      <p:ext uri="{BB962C8B-B14F-4D97-AF65-F5344CB8AC3E}">
        <p14:creationId xmlns:p14="http://schemas.microsoft.com/office/powerpoint/2010/main" val="284932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25</a:t>
            </a:fld>
            <a:endParaRPr lang="sv-SE" altLang="sv-SE"/>
          </a:p>
        </p:txBody>
      </p:sp>
    </p:spTree>
    <p:extLst>
      <p:ext uri="{BB962C8B-B14F-4D97-AF65-F5344CB8AC3E}">
        <p14:creationId xmlns:p14="http://schemas.microsoft.com/office/powerpoint/2010/main" val="1283641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26</a:t>
            </a:fld>
            <a:endParaRPr lang="sv-SE" altLang="sv-SE"/>
          </a:p>
        </p:txBody>
      </p:sp>
    </p:spTree>
    <p:extLst>
      <p:ext uri="{BB962C8B-B14F-4D97-AF65-F5344CB8AC3E}">
        <p14:creationId xmlns:p14="http://schemas.microsoft.com/office/powerpoint/2010/main" val="838645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27</a:t>
            </a:fld>
            <a:endParaRPr lang="sv-SE" altLang="sv-SE"/>
          </a:p>
        </p:txBody>
      </p:sp>
    </p:spTree>
    <p:extLst>
      <p:ext uri="{BB962C8B-B14F-4D97-AF65-F5344CB8AC3E}">
        <p14:creationId xmlns:p14="http://schemas.microsoft.com/office/powerpoint/2010/main" val="174296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28</a:t>
            </a:fld>
            <a:endParaRPr lang="sv-SE" altLang="sv-SE"/>
          </a:p>
        </p:txBody>
      </p:sp>
    </p:spTree>
    <p:extLst>
      <p:ext uri="{BB962C8B-B14F-4D97-AF65-F5344CB8AC3E}">
        <p14:creationId xmlns:p14="http://schemas.microsoft.com/office/powerpoint/2010/main" val="1194294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29</a:t>
            </a:fld>
            <a:endParaRPr lang="sv-SE" altLang="sv-SE"/>
          </a:p>
        </p:txBody>
      </p:sp>
    </p:spTree>
    <p:extLst>
      <p:ext uri="{BB962C8B-B14F-4D97-AF65-F5344CB8AC3E}">
        <p14:creationId xmlns:p14="http://schemas.microsoft.com/office/powerpoint/2010/main" val="2266141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30</a:t>
            </a:fld>
            <a:endParaRPr lang="sv-SE" altLang="sv-SE"/>
          </a:p>
        </p:txBody>
      </p:sp>
    </p:spTree>
    <p:extLst>
      <p:ext uri="{BB962C8B-B14F-4D97-AF65-F5344CB8AC3E}">
        <p14:creationId xmlns:p14="http://schemas.microsoft.com/office/powerpoint/2010/main" val="232111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4710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1ED4F2-E2CA-419C-A89C-FF8695F45593}" type="slidenum">
              <a:rPr lang="sv-SE" altLang="sv-SE"/>
              <a:pPr eaLnBrk="1" hangingPunct="1"/>
              <a:t>3</a:t>
            </a:fld>
            <a:endParaRPr lang="sv-SE" altLang="sv-SE"/>
          </a:p>
        </p:txBody>
      </p:sp>
    </p:spTree>
    <p:extLst>
      <p:ext uri="{BB962C8B-B14F-4D97-AF65-F5344CB8AC3E}">
        <p14:creationId xmlns:p14="http://schemas.microsoft.com/office/powerpoint/2010/main" val="30931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31</a:t>
            </a:fld>
            <a:endParaRPr lang="sv-SE" altLang="sv-SE"/>
          </a:p>
        </p:txBody>
      </p:sp>
    </p:spTree>
    <p:extLst>
      <p:ext uri="{BB962C8B-B14F-4D97-AF65-F5344CB8AC3E}">
        <p14:creationId xmlns:p14="http://schemas.microsoft.com/office/powerpoint/2010/main" val="3599491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32</a:t>
            </a:fld>
            <a:endParaRPr lang="sv-SE" altLang="sv-SE"/>
          </a:p>
        </p:txBody>
      </p:sp>
    </p:spTree>
    <p:extLst>
      <p:ext uri="{BB962C8B-B14F-4D97-AF65-F5344CB8AC3E}">
        <p14:creationId xmlns:p14="http://schemas.microsoft.com/office/powerpoint/2010/main" val="148572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33</a:t>
            </a:fld>
            <a:endParaRPr lang="sv-SE" altLang="sv-SE"/>
          </a:p>
        </p:txBody>
      </p:sp>
    </p:spTree>
    <p:extLst>
      <p:ext uri="{BB962C8B-B14F-4D97-AF65-F5344CB8AC3E}">
        <p14:creationId xmlns:p14="http://schemas.microsoft.com/office/powerpoint/2010/main" val="1927729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34</a:t>
            </a:fld>
            <a:endParaRPr lang="sv-SE" altLang="sv-SE"/>
          </a:p>
        </p:txBody>
      </p:sp>
    </p:spTree>
    <p:extLst>
      <p:ext uri="{BB962C8B-B14F-4D97-AF65-F5344CB8AC3E}">
        <p14:creationId xmlns:p14="http://schemas.microsoft.com/office/powerpoint/2010/main" val="270849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35</a:t>
            </a:fld>
            <a:endParaRPr lang="sv-SE" altLang="sv-SE"/>
          </a:p>
        </p:txBody>
      </p:sp>
    </p:spTree>
    <p:extLst>
      <p:ext uri="{BB962C8B-B14F-4D97-AF65-F5344CB8AC3E}">
        <p14:creationId xmlns:p14="http://schemas.microsoft.com/office/powerpoint/2010/main" val="790374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36</a:t>
            </a:fld>
            <a:endParaRPr lang="sv-SE" altLang="sv-SE"/>
          </a:p>
        </p:txBody>
      </p:sp>
    </p:spTree>
    <p:extLst>
      <p:ext uri="{BB962C8B-B14F-4D97-AF65-F5344CB8AC3E}">
        <p14:creationId xmlns:p14="http://schemas.microsoft.com/office/powerpoint/2010/main" val="3695551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37</a:t>
            </a:fld>
            <a:endParaRPr lang="sv-SE" altLang="sv-SE"/>
          </a:p>
        </p:txBody>
      </p:sp>
    </p:spTree>
    <p:extLst>
      <p:ext uri="{BB962C8B-B14F-4D97-AF65-F5344CB8AC3E}">
        <p14:creationId xmlns:p14="http://schemas.microsoft.com/office/powerpoint/2010/main" val="2544510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a:ln/>
        </p:spPr>
      </p:sp>
      <p:sp>
        <p:nvSpPr>
          <p:cNvPr id="5222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222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3637D7-8F0C-49F9-9F05-6904F30384B5}" type="slidenum">
              <a:rPr lang="sv-SE" altLang="sv-SE"/>
              <a:pPr eaLnBrk="1" hangingPunct="1"/>
              <a:t>38</a:t>
            </a:fld>
            <a:endParaRPr lang="sv-SE" altLang="sv-SE"/>
          </a:p>
        </p:txBody>
      </p:sp>
    </p:spTree>
    <p:extLst>
      <p:ext uri="{BB962C8B-B14F-4D97-AF65-F5344CB8AC3E}">
        <p14:creationId xmlns:p14="http://schemas.microsoft.com/office/powerpoint/2010/main" val="1142495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325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9F8319-676A-4777-917E-9E23A740B128}" type="slidenum">
              <a:rPr lang="sv-SE" altLang="sv-SE"/>
              <a:pPr eaLnBrk="1" hangingPunct="1"/>
              <a:t>39</a:t>
            </a:fld>
            <a:endParaRPr lang="sv-SE" altLang="sv-SE"/>
          </a:p>
        </p:txBody>
      </p:sp>
    </p:spTree>
    <p:extLst>
      <p:ext uri="{BB962C8B-B14F-4D97-AF65-F5344CB8AC3E}">
        <p14:creationId xmlns:p14="http://schemas.microsoft.com/office/powerpoint/2010/main" val="2108419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325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9F8319-676A-4777-917E-9E23A740B128}" type="slidenum">
              <a:rPr lang="sv-SE" altLang="sv-SE"/>
              <a:pPr eaLnBrk="1" hangingPunct="1"/>
              <a:t>40</a:t>
            </a:fld>
            <a:endParaRPr lang="sv-SE" altLang="sv-SE"/>
          </a:p>
        </p:txBody>
      </p:sp>
    </p:spTree>
    <p:extLst>
      <p:ext uri="{BB962C8B-B14F-4D97-AF65-F5344CB8AC3E}">
        <p14:creationId xmlns:p14="http://schemas.microsoft.com/office/powerpoint/2010/main" val="30184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A2C354-1FD4-464B-B17A-9F4C8827F5B7}" type="slidenum">
              <a:rPr lang="sv-SE" altLang="sv-SE"/>
              <a:pPr eaLnBrk="1" hangingPunct="1"/>
              <a:t>4</a:t>
            </a:fld>
            <a:endParaRPr lang="sv-SE" altLang="sv-S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42564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325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9F8319-676A-4777-917E-9E23A740B128}" type="slidenum">
              <a:rPr lang="sv-SE" altLang="sv-SE"/>
              <a:pPr eaLnBrk="1" hangingPunct="1"/>
              <a:t>41</a:t>
            </a:fld>
            <a:endParaRPr lang="sv-SE" altLang="sv-SE"/>
          </a:p>
        </p:txBody>
      </p:sp>
    </p:spTree>
    <p:extLst>
      <p:ext uri="{BB962C8B-B14F-4D97-AF65-F5344CB8AC3E}">
        <p14:creationId xmlns:p14="http://schemas.microsoft.com/office/powerpoint/2010/main" val="3308774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42</a:t>
            </a:fld>
            <a:endParaRPr lang="sv-SE" altLang="sv-SE"/>
          </a:p>
        </p:txBody>
      </p:sp>
    </p:spTree>
    <p:extLst>
      <p:ext uri="{BB962C8B-B14F-4D97-AF65-F5344CB8AC3E}">
        <p14:creationId xmlns:p14="http://schemas.microsoft.com/office/powerpoint/2010/main" val="2492160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43</a:t>
            </a:fld>
            <a:endParaRPr lang="sv-SE" altLang="sv-SE"/>
          </a:p>
        </p:txBody>
      </p:sp>
    </p:spTree>
    <p:extLst>
      <p:ext uri="{BB962C8B-B14F-4D97-AF65-F5344CB8AC3E}">
        <p14:creationId xmlns:p14="http://schemas.microsoft.com/office/powerpoint/2010/main" val="3921151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a:ln/>
        </p:spPr>
      </p:sp>
      <p:sp>
        <p:nvSpPr>
          <p:cNvPr id="5427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4276"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9C1497-9CF9-4C53-BE57-D1519B698DD2}" type="slidenum">
              <a:rPr lang="sv-SE" altLang="sv-SE"/>
              <a:pPr eaLnBrk="1" hangingPunct="1"/>
              <a:t>44</a:t>
            </a:fld>
            <a:endParaRPr lang="sv-SE" altLang="sv-SE"/>
          </a:p>
        </p:txBody>
      </p:sp>
    </p:spTree>
    <p:extLst>
      <p:ext uri="{BB962C8B-B14F-4D97-AF65-F5344CB8AC3E}">
        <p14:creationId xmlns:p14="http://schemas.microsoft.com/office/powerpoint/2010/main" val="134064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139C39-2DB8-4D5C-9897-AAC509309C37}" type="slidenum">
              <a:rPr lang="sv-SE" altLang="sv-SE"/>
              <a:pPr eaLnBrk="1" hangingPunct="1"/>
              <a:t>45</a:t>
            </a:fld>
            <a:endParaRPr lang="sv-SE" altLang="sv-SE"/>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1290367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325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9F8319-676A-4777-917E-9E23A740B128}" type="slidenum">
              <a:rPr lang="sv-SE" altLang="sv-SE"/>
              <a:pPr eaLnBrk="1" hangingPunct="1"/>
              <a:t>46</a:t>
            </a:fld>
            <a:endParaRPr lang="sv-SE" altLang="sv-SE"/>
          </a:p>
        </p:txBody>
      </p:sp>
    </p:spTree>
    <p:extLst>
      <p:ext uri="{BB962C8B-B14F-4D97-AF65-F5344CB8AC3E}">
        <p14:creationId xmlns:p14="http://schemas.microsoft.com/office/powerpoint/2010/main" val="2268252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47</a:t>
            </a:fld>
            <a:endParaRPr lang="sv-SE" altLang="sv-SE"/>
          </a:p>
        </p:txBody>
      </p:sp>
    </p:spTree>
    <p:extLst>
      <p:ext uri="{BB962C8B-B14F-4D97-AF65-F5344CB8AC3E}">
        <p14:creationId xmlns:p14="http://schemas.microsoft.com/office/powerpoint/2010/main" val="2846435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5CB5E1-3E8B-4747-A139-0A166938904F}" type="slidenum">
              <a:rPr lang="sv-SE" altLang="sv-SE"/>
              <a:pPr eaLnBrk="1" hangingPunct="1"/>
              <a:t>49</a:t>
            </a:fld>
            <a:endParaRPr lang="sv-SE" altLang="sv-SE"/>
          </a:p>
        </p:txBody>
      </p:sp>
    </p:spTree>
    <p:extLst>
      <p:ext uri="{BB962C8B-B14F-4D97-AF65-F5344CB8AC3E}">
        <p14:creationId xmlns:p14="http://schemas.microsoft.com/office/powerpoint/2010/main" val="44330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A2C354-1FD4-464B-B17A-9F4C8827F5B7}" type="slidenum">
              <a:rPr lang="sv-SE" altLang="sv-SE"/>
              <a:pPr eaLnBrk="1" hangingPunct="1"/>
              <a:t>5</a:t>
            </a:fld>
            <a:endParaRPr lang="sv-SE" altLang="sv-S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112071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a:ln/>
        </p:spPr>
      </p:sp>
      <p:sp>
        <p:nvSpPr>
          <p:cNvPr id="4608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4608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3E71CE-CCA5-4A06-AE8A-760CE7485D16}" type="slidenum">
              <a:rPr lang="sv-SE" altLang="sv-SE"/>
              <a:pPr eaLnBrk="1" hangingPunct="1"/>
              <a:t>6</a:t>
            </a:fld>
            <a:endParaRPr lang="sv-SE" altLang="sv-SE"/>
          </a:p>
        </p:txBody>
      </p:sp>
    </p:spTree>
    <p:extLst>
      <p:ext uri="{BB962C8B-B14F-4D97-AF65-F5344CB8AC3E}">
        <p14:creationId xmlns:p14="http://schemas.microsoft.com/office/powerpoint/2010/main" val="96162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a:ln/>
        </p:spPr>
      </p:sp>
      <p:sp>
        <p:nvSpPr>
          <p:cNvPr id="4608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4608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3E71CE-CCA5-4A06-AE8A-760CE7485D16}" type="slidenum">
              <a:rPr lang="sv-SE" altLang="sv-SE"/>
              <a:pPr eaLnBrk="1" hangingPunct="1"/>
              <a:t>7</a:t>
            </a:fld>
            <a:endParaRPr lang="sv-SE" altLang="sv-SE"/>
          </a:p>
        </p:txBody>
      </p:sp>
    </p:spTree>
    <p:extLst>
      <p:ext uri="{BB962C8B-B14F-4D97-AF65-F5344CB8AC3E}">
        <p14:creationId xmlns:p14="http://schemas.microsoft.com/office/powerpoint/2010/main" val="383828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4710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1ED4F2-E2CA-419C-A89C-FF8695F45593}" type="slidenum">
              <a:rPr lang="sv-SE" altLang="sv-SE"/>
              <a:pPr eaLnBrk="1" hangingPunct="1"/>
              <a:t>8</a:t>
            </a:fld>
            <a:endParaRPr lang="sv-SE" altLang="sv-SE"/>
          </a:p>
        </p:txBody>
      </p:sp>
    </p:spTree>
    <p:extLst>
      <p:ext uri="{BB962C8B-B14F-4D97-AF65-F5344CB8AC3E}">
        <p14:creationId xmlns:p14="http://schemas.microsoft.com/office/powerpoint/2010/main" val="196090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
        <p:nvSpPr>
          <p:cNvPr id="4710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1ED4F2-E2CA-419C-A89C-FF8695F45593}" type="slidenum">
              <a:rPr lang="sv-SE" altLang="sv-SE"/>
              <a:pPr eaLnBrk="1" hangingPunct="1"/>
              <a:t>9</a:t>
            </a:fld>
            <a:endParaRPr lang="sv-SE" altLang="sv-SE"/>
          </a:p>
        </p:txBody>
      </p:sp>
    </p:spTree>
    <p:extLst>
      <p:ext uri="{BB962C8B-B14F-4D97-AF65-F5344CB8AC3E}">
        <p14:creationId xmlns:p14="http://schemas.microsoft.com/office/powerpoint/2010/main" val="158452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4AC5BB5F-1CCE-42BE-B571-BEB0C86A0A23}" type="datetime1">
              <a:rPr lang="sv-SE" smtClean="0"/>
              <a:t>2017-02-17</a:t>
            </a:fld>
            <a:endParaRPr lang="sv-SE" dirty="0"/>
          </a:p>
        </p:txBody>
      </p:sp>
      <p:sp>
        <p:nvSpPr>
          <p:cNvPr id="5" name="Rectangle 5"/>
          <p:cNvSpPr>
            <a:spLocks noGrp="1" noChangeArrowheads="1"/>
          </p:cNvSpPr>
          <p:nvPr>
            <p:ph type="ftr" sz="quarter" idx="11"/>
          </p:nvPr>
        </p:nvSpPr>
        <p:spPr>
          <a:xfrm>
            <a:off x="3320257" y="6308725"/>
            <a:ext cx="2895600" cy="549275"/>
          </a:xfrm>
          <a:ln/>
        </p:spPr>
        <p:txBody>
          <a:bodyPr/>
          <a:lstStyle>
            <a:lvl1pPr>
              <a:defRPr/>
            </a:lvl1pPr>
          </a:lstStyle>
          <a:p>
            <a:pPr>
              <a:defRPr/>
            </a:pPr>
            <a:r>
              <a:rPr lang="sv-SE" dirty="0" smtClean="0"/>
              <a:t>2017-02-15 Roland Örtengren</a:t>
            </a:r>
            <a:endParaRPr lang="sv-SE" dirty="0"/>
          </a:p>
        </p:txBody>
      </p:sp>
      <p:sp>
        <p:nvSpPr>
          <p:cNvPr id="6" name="Rectangle 6"/>
          <p:cNvSpPr>
            <a:spLocks noGrp="1" noChangeArrowheads="1"/>
          </p:cNvSpPr>
          <p:nvPr>
            <p:ph type="sldNum" sz="quarter" idx="12"/>
          </p:nvPr>
        </p:nvSpPr>
        <p:spPr>
          <a:ln/>
        </p:spPr>
        <p:txBody>
          <a:bodyPr/>
          <a:lstStyle>
            <a:lvl1pPr>
              <a:defRPr/>
            </a:lvl1pPr>
          </a:lstStyle>
          <a:p>
            <a:pPr>
              <a:defRPr/>
            </a:pPr>
            <a:fld id="{A6737638-A858-4774-A18D-34EBD5A53555}" type="slidenum">
              <a:rPr lang="sv-SE"/>
              <a:pPr>
                <a:defRPr/>
              </a:pPr>
              <a:t>‹#›</a:t>
            </a:fld>
            <a:endParaRPr lang="sv-SE"/>
          </a:p>
        </p:txBody>
      </p:sp>
    </p:spTree>
    <p:extLst>
      <p:ext uri="{BB962C8B-B14F-4D97-AF65-F5344CB8AC3E}">
        <p14:creationId xmlns:p14="http://schemas.microsoft.com/office/powerpoint/2010/main" val="82505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smtClean="0"/>
            </a:lvl1pPr>
          </a:lstStyle>
          <a:p>
            <a:pPr>
              <a:defRPr/>
            </a:pPr>
            <a:fld id="{34B51164-5EA1-4AAB-BFB2-94472A78AEC3}" type="datetime1">
              <a:rPr lang="sv-SE" smtClean="0"/>
              <a:t>2017-02-17</a:t>
            </a:fld>
            <a:endParaRPr lang="sv-SE"/>
          </a:p>
        </p:txBody>
      </p:sp>
      <p:sp>
        <p:nvSpPr>
          <p:cNvPr id="5" name="Platshållare för sidfot 4"/>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6" name="Platshållare för bildnummer 5"/>
          <p:cNvSpPr>
            <a:spLocks noGrp="1"/>
          </p:cNvSpPr>
          <p:nvPr>
            <p:ph type="sldNum" sz="quarter" idx="12"/>
          </p:nvPr>
        </p:nvSpPr>
        <p:spPr/>
        <p:txBody>
          <a:bodyPr/>
          <a:lstStyle>
            <a:lvl1pPr>
              <a:defRPr smtClean="0"/>
            </a:lvl1pPr>
          </a:lstStyle>
          <a:p>
            <a:pPr>
              <a:defRPr/>
            </a:pPr>
            <a:fld id="{3D19BA0D-9A8F-4326-A916-6A7302D38B54}" type="slidenum">
              <a:rPr lang="sv-SE"/>
              <a:pPr>
                <a:defRPr/>
              </a:pPr>
              <a:t>‹#›</a:t>
            </a:fld>
            <a:endParaRPr lang="sv-SE"/>
          </a:p>
        </p:txBody>
      </p:sp>
    </p:spTree>
    <p:extLst>
      <p:ext uri="{BB962C8B-B14F-4D97-AF65-F5344CB8AC3E}">
        <p14:creationId xmlns:p14="http://schemas.microsoft.com/office/powerpoint/2010/main" val="244029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675312"/>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6753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smtClean="0"/>
            </a:lvl1pPr>
          </a:lstStyle>
          <a:p>
            <a:pPr>
              <a:defRPr/>
            </a:pPr>
            <a:fld id="{DE9C2E27-9DEA-4E9B-B653-C846B10F45B0}" type="datetime1">
              <a:rPr lang="sv-SE" smtClean="0"/>
              <a:t>2017-02-17</a:t>
            </a:fld>
            <a:endParaRPr lang="sv-SE"/>
          </a:p>
        </p:txBody>
      </p:sp>
      <p:sp>
        <p:nvSpPr>
          <p:cNvPr id="5" name="Platshållare för sidfot 4"/>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6" name="Platshållare för bildnummer 5"/>
          <p:cNvSpPr>
            <a:spLocks noGrp="1"/>
          </p:cNvSpPr>
          <p:nvPr>
            <p:ph type="sldNum" sz="quarter" idx="12"/>
          </p:nvPr>
        </p:nvSpPr>
        <p:spPr/>
        <p:txBody>
          <a:bodyPr/>
          <a:lstStyle>
            <a:lvl1pPr>
              <a:defRPr smtClean="0"/>
            </a:lvl1pPr>
          </a:lstStyle>
          <a:p>
            <a:pPr>
              <a:defRPr/>
            </a:pPr>
            <a:fld id="{A412BBE7-0D45-4D7B-92DC-EB8503C82AA1}" type="slidenum">
              <a:rPr lang="sv-SE"/>
              <a:pPr>
                <a:defRPr/>
              </a:pPr>
              <a:t>‹#›</a:t>
            </a:fld>
            <a:endParaRPr lang="sv-SE"/>
          </a:p>
        </p:txBody>
      </p:sp>
    </p:spTree>
    <p:extLst>
      <p:ext uri="{BB962C8B-B14F-4D97-AF65-F5344CB8AC3E}">
        <p14:creationId xmlns:p14="http://schemas.microsoft.com/office/powerpoint/2010/main" val="254665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AA8374B-8CC1-4B0A-B3C7-5B39B48F909F}"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217829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4104CA0-8EB4-43DF-B54F-8A0ADEFCBAAA}"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251434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0328AAC-B14C-46DF-96AB-E663CCB59BCA}"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85902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1387F30-CE73-4BB5-A0F0-5CDA6EC5D34A}"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340896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451F48E-2DBD-416F-8DE1-C2108059C9A9}" type="datetime1">
              <a:rPr lang="sv-SE" smtClean="0"/>
              <a:t>2017-02-17</a:t>
            </a:fld>
            <a:endParaRPr lang="sv-SE"/>
          </a:p>
        </p:txBody>
      </p:sp>
      <p:sp>
        <p:nvSpPr>
          <p:cNvPr id="8" name="Platshållare för sidfot 7"/>
          <p:cNvSpPr>
            <a:spLocks noGrp="1"/>
          </p:cNvSpPr>
          <p:nvPr>
            <p:ph type="ftr" sz="quarter" idx="11"/>
          </p:nvPr>
        </p:nvSpPr>
        <p:spPr/>
        <p:txBody>
          <a:bodyPr/>
          <a:lstStyle/>
          <a:p>
            <a:r>
              <a:rPr lang="sv-SE" smtClean="0"/>
              <a:t>2017-02-15 Roland Örtengren</a:t>
            </a:r>
            <a:endParaRPr lang="sv-SE"/>
          </a:p>
        </p:txBody>
      </p:sp>
      <p:sp>
        <p:nvSpPr>
          <p:cNvPr id="9" name="Platshållare för bildnummer 8"/>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391606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9827067-E007-4408-9205-7104A78BF413}" type="datetime1">
              <a:rPr lang="sv-SE" smtClean="0"/>
              <a:t>2017-02-17</a:t>
            </a:fld>
            <a:endParaRPr lang="sv-SE"/>
          </a:p>
        </p:txBody>
      </p:sp>
      <p:sp>
        <p:nvSpPr>
          <p:cNvPr id="4" name="Platshållare för sidfot 3"/>
          <p:cNvSpPr>
            <a:spLocks noGrp="1"/>
          </p:cNvSpPr>
          <p:nvPr>
            <p:ph type="ftr" sz="quarter" idx="11"/>
          </p:nvPr>
        </p:nvSpPr>
        <p:spPr/>
        <p:txBody>
          <a:bodyPr/>
          <a:lstStyle/>
          <a:p>
            <a:r>
              <a:rPr lang="sv-SE" smtClean="0"/>
              <a:t>2017-02-15 Roland Örtengren</a:t>
            </a:r>
            <a:endParaRPr lang="sv-SE"/>
          </a:p>
        </p:txBody>
      </p:sp>
      <p:sp>
        <p:nvSpPr>
          <p:cNvPr id="5" name="Platshållare för bildnummer 4"/>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137789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7D4847F-799B-4AD7-BB48-9F4AF5843BBC}" type="datetime1">
              <a:rPr lang="sv-SE" smtClean="0"/>
              <a:t>2017-02-17</a:t>
            </a:fld>
            <a:endParaRPr lang="sv-SE"/>
          </a:p>
        </p:txBody>
      </p:sp>
      <p:sp>
        <p:nvSpPr>
          <p:cNvPr id="3" name="Platshållare för sidfot 2"/>
          <p:cNvSpPr>
            <a:spLocks noGrp="1"/>
          </p:cNvSpPr>
          <p:nvPr>
            <p:ph type="ftr" sz="quarter" idx="11"/>
          </p:nvPr>
        </p:nvSpPr>
        <p:spPr/>
        <p:txBody>
          <a:bodyPr/>
          <a:lstStyle/>
          <a:p>
            <a:r>
              <a:rPr lang="sv-SE" smtClean="0"/>
              <a:t>2017-02-15 Roland Örtengren</a:t>
            </a:r>
            <a:endParaRPr lang="sv-SE"/>
          </a:p>
        </p:txBody>
      </p:sp>
      <p:sp>
        <p:nvSpPr>
          <p:cNvPr id="4" name="Platshållare för bildnummer 3"/>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1217707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8C4CCDD-9526-4582-B5B0-0AD8EAFA9FB4}"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49468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smtClean="0"/>
            </a:lvl1pPr>
          </a:lstStyle>
          <a:p>
            <a:pPr>
              <a:defRPr/>
            </a:pPr>
            <a:fld id="{D3B28188-586F-46F2-9DEB-4F93E097E5E9}" type="datetime1">
              <a:rPr lang="sv-SE" smtClean="0"/>
              <a:t>2017-02-17</a:t>
            </a:fld>
            <a:endParaRPr lang="sv-SE" dirty="0"/>
          </a:p>
        </p:txBody>
      </p:sp>
      <p:sp>
        <p:nvSpPr>
          <p:cNvPr id="5" name="Platshållare för sidfot 4"/>
          <p:cNvSpPr>
            <a:spLocks noGrp="1"/>
          </p:cNvSpPr>
          <p:nvPr>
            <p:ph type="ftr" sz="quarter" idx="11"/>
          </p:nvPr>
        </p:nvSpPr>
        <p:spPr>
          <a:xfrm>
            <a:off x="3124200" y="6308725"/>
            <a:ext cx="2895600" cy="549275"/>
          </a:xfrm>
        </p:spPr>
        <p:txBody>
          <a:bodyPr/>
          <a:lstStyle>
            <a:lvl1pPr>
              <a:defRPr smtClean="0"/>
            </a:lvl1pPr>
          </a:lstStyle>
          <a:p>
            <a:pPr>
              <a:defRPr/>
            </a:pPr>
            <a:r>
              <a:rPr lang="sv-SE" smtClean="0"/>
              <a:t>2017-02-15 Roland Örtengren</a:t>
            </a:r>
            <a:endParaRPr lang="sv-SE" dirty="0"/>
          </a:p>
        </p:txBody>
      </p:sp>
      <p:sp>
        <p:nvSpPr>
          <p:cNvPr id="6" name="Platshållare för bildnummer 5"/>
          <p:cNvSpPr>
            <a:spLocks noGrp="1"/>
          </p:cNvSpPr>
          <p:nvPr>
            <p:ph type="sldNum" sz="quarter" idx="12"/>
          </p:nvPr>
        </p:nvSpPr>
        <p:spPr/>
        <p:txBody>
          <a:bodyPr/>
          <a:lstStyle>
            <a:lvl1pPr>
              <a:defRPr smtClean="0"/>
            </a:lvl1pPr>
          </a:lstStyle>
          <a:p>
            <a:pPr>
              <a:defRPr/>
            </a:pPr>
            <a:fld id="{1BFFA7E5-9917-437D-81EB-1411ACC02947}" type="slidenum">
              <a:rPr lang="sv-SE"/>
              <a:pPr>
                <a:defRPr/>
              </a:pPr>
              <a:t>‹#›</a:t>
            </a:fld>
            <a:endParaRPr lang="sv-SE"/>
          </a:p>
        </p:txBody>
      </p:sp>
    </p:spTree>
    <p:extLst>
      <p:ext uri="{BB962C8B-B14F-4D97-AF65-F5344CB8AC3E}">
        <p14:creationId xmlns:p14="http://schemas.microsoft.com/office/powerpoint/2010/main" val="2338562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312612C-8543-4AAF-AAA1-32A9DBA48235}"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31311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DDA0028-300E-42ED-BE79-AA3BDEAB4A61}"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2578197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7626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22CC999-5677-4D87-BBEB-08C09456FF13}"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A691CC4B-27BD-4545-8522-6CBDDE1A21A5}" type="slidenum">
              <a:rPr lang="sv-SE" smtClean="0"/>
              <a:t>‹#›</a:t>
            </a:fld>
            <a:endParaRPr lang="sv-SE"/>
          </a:p>
        </p:txBody>
      </p:sp>
    </p:spTree>
    <p:extLst>
      <p:ext uri="{BB962C8B-B14F-4D97-AF65-F5344CB8AC3E}">
        <p14:creationId xmlns:p14="http://schemas.microsoft.com/office/powerpoint/2010/main" val="144831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733A602-B08D-4674-8594-1EF39C413289}"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334971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C7C7FD4-71E5-4CCE-A159-5BDF10FE9B5E}"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2545438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30AC7ED-EF76-4FD4-BA84-B8B79EB76294}"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1524397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88B8555-8DAE-4ADC-8AD5-092278D801CD}"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1430085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BEF3CB7-BA24-4D0D-9A82-7C3E363727A0}" type="datetime1">
              <a:rPr lang="sv-SE" smtClean="0"/>
              <a:t>2017-02-17</a:t>
            </a:fld>
            <a:endParaRPr lang="sv-SE"/>
          </a:p>
        </p:txBody>
      </p:sp>
      <p:sp>
        <p:nvSpPr>
          <p:cNvPr id="8" name="Platshållare för sidfot 7"/>
          <p:cNvSpPr>
            <a:spLocks noGrp="1"/>
          </p:cNvSpPr>
          <p:nvPr>
            <p:ph type="ftr" sz="quarter" idx="11"/>
          </p:nvPr>
        </p:nvSpPr>
        <p:spPr/>
        <p:txBody>
          <a:bodyPr/>
          <a:lstStyle/>
          <a:p>
            <a:r>
              <a:rPr lang="sv-SE" smtClean="0"/>
              <a:t>2017-02-15 Roland Örtengren</a:t>
            </a:r>
            <a:endParaRPr lang="sv-SE"/>
          </a:p>
        </p:txBody>
      </p:sp>
      <p:sp>
        <p:nvSpPr>
          <p:cNvPr id="9" name="Platshållare för bildnummer 8"/>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710358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50D9DA2-F3FB-49A5-801D-977E54DAEFD6}" type="datetime1">
              <a:rPr lang="sv-SE" smtClean="0"/>
              <a:t>2017-02-17</a:t>
            </a:fld>
            <a:endParaRPr lang="sv-SE"/>
          </a:p>
        </p:txBody>
      </p:sp>
      <p:sp>
        <p:nvSpPr>
          <p:cNvPr id="4" name="Platshållare för sidfot 3"/>
          <p:cNvSpPr>
            <a:spLocks noGrp="1"/>
          </p:cNvSpPr>
          <p:nvPr>
            <p:ph type="ftr" sz="quarter" idx="11"/>
          </p:nvPr>
        </p:nvSpPr>
        <p:spPr/>
        <p:txBody>
          <a:bodyPr/>
          <a:lstStyle/>
          <a:p>
            <a:r>
              <a:rPr lang="sv-SE" smtClean="0"/>
              <a:t>2017-02-15 Roland Örtengren</a:t>
            </a:r>
            <a:endParaRPr lang="sv-SE"/>
          </a:p>
        </p:txBody>
      </p:sp>
      <p:sp>
        <p:nvSpPr>
          <p:cNvPr id="5" name="Platshållare för bildnummer 4"/>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734229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B77AF7F-ADD1-4533-802A-DEDA57EE68A0}" type="datetime1">
              <a:rPr lang="sv-SE" smtClean="0"/>
              <a:t>2017-02-17</a:t>
            </a:fld>
            <a:endParaRPr lang="sv-SE"/>
          </a:p>
        </p:txBody>
      </p:sp>
      <p:sp>
        <p:nvSpPr>
          <p:cNvPr id="3" name="Platshållare för sidfot 2"/>
          <p:cNvSpPr>
            <a:spLocks noGrp="1"/>
          </p:cNvSpPr>
          <p:nvPr>
            <p:ph type="ftr" sz="quarter" idx="11"/>
          </p:nvPr>
        </p:nvSpPr>
        <p:spPr/>
        <p:txBody>
          <a:bodyPr/>
          <a:lstStyle/>
          <a:p>
            <a:r>
              <a:rPr lang="sv-SE" smtClean="0"/>
              <a:t>2017-02-15 Roland Örtengren</a:t>
            </a:r>
            <a:endParaRPr lang="sv-SE"/>
          </a:p>
        </p:txBody>
      </p:sp>
      <p:sp>
        <p:nvSpPr>
          <p:cNvPr id="4" name="Platshållare för bildnummer 3"/>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250631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smtClean="0"/>
            </a:lvl1pPr>
          </a:lstStyle>
          <a:p>
            <a:pPr>
              <a:defRPr/>
            </a:pPr>
            <a:fld id="{29715719-5753-4076-B97A-B93BA450B53A}" type="datetime1">
              <a:rPr lang="sv-SE" smtClean="0"/>
              <a:t>2017-02-17</a:t>
            </a:fld>
            <a:endParaRPr lang="sv-SE"/>
          </a:p>
        </p:txBody>
      </p:sp>
      <p:sp>
        <p:nvSpPr>
          <p:cNvPr id="5" name="Platshållare för sidfot 4"/>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6" name="Platshållare för bildnummer 5"/>
          <p:cNvSpPr>
            <a:spLocks noGrp="1"/>
          </p:cNvSpPr>
          <p:nvPr>
            <p:ph type="sldNum" sz="quarter" idx="12"/>
          </p:nvPr>
        </p:nvSpPr>
        <p:spPr/>
        <p:txBody>
          <a:bodyPr/>
          <a:lstStyle>
            <a:lvl1pPr>
              <a:defRPr smtClean="0"/>
            </a:lvl1pPr>
          </a:lstStyle>
          <a:p>
            <a:pPr>
              <a:defRPr/>
            </a:pPr>
            <a:fld id="{1178B61C-46FE-4744-AFC5-FA1ABF7F9BA1}" type="slidenum">
              <a:rPr lang="sv-SE"/>
              <a:pPr>
                <a:defRPr/>
              </a:pPr>
              <a:t>‹#›</a:t>
            </a:fld>
            <a:endParaRPr lang="sv-SE"/>
          </a:p>
        </p:txBody>
      </p:sp>
    </p:spTree>
    <p:extLst>
      <p:ext uri="{BB962C8B-B14F-4D97-AF65-F5344CB8AC3E}">
        <p14:creationId xmlns:p14="http://schemas.microsoft.com/office/powerpoint/2010/main" val="904460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388E73E-5B4E-40F2-9670-F742C06F243D}"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3303788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122A4B7-DA4A-4501-955B-E1E88B124B6B}"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2811881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ABE76C0-2F1F-41BC-8C4B-D6C27F5B2378}"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245793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7626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49BBD3F-418B-4DC5-8B07-AB197BCFDE00}"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BCEA5113-53B6-4169-A4B8-3EC27A8E4BD9}" type="slidenum">
              <a:rPr lang="sv-SE" smtClean="0"/>
              <a:t>‹#›</a:t>
            </a:fld>
            <a:endParaRPr lang="sv-SE"/>
          </a:p>
        </p:txBody>
      </p:sp>
    </p:spTree>
    <p:extLst>
      <p:ext uri="{BB962C8B-B14F-4D97-AF65-F5344CB8AC3E}">
        <p14:creationId xmlns:p14="http://schemas.microsoft.com/office/powerpoint/2010/main" val="3798282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EB10E4F-768D-4993-ABCC-3B9B1C3D88E5}"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4241465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77CFEEE-7CD7-4376-A2F9-038D7AFF4CC0}"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3348220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2630D08-3194-4154-8D93-DF036F1F0E9A}"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1511754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636B0C8-D3F4-4E29-B295-85885322503C}"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3498008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028B1E9-DDEE-41F1-834C-B1FB7C9672D7}" type="datetime1">
              <a:rPr lang="sv-SE" smtClean="0"/>
              <a:t>2017-02-17</a:t>
            </a:fld>
            <a:endParaRPr lang="sv-SE"/>
          </a:p>
        </p:txBody>
      </p:sp>
      <p:sp>
        <p:nvSpPr>
          <p:cNvPr id="8" name="Platshållare för sidfot 7"/>
          <p:cNvSpPr>
            <a:spLocks noGrp="1"/>
          </p:cNvSpPr>
          <p:nvPr>
            <p:ph type="ftr" sz="quarter" idx="11"/>
          </p:nvPr>
        </p:nvSpPr>
        <p:spPr/>
        <p:txBody>
          <a:bodyPr/>
          <a:lstStyle/>
          <a:p>
            <a:r>
              <a:rPr lang="sv-SE" smtClean="0"/>
              <a:t>2017-02-15 Roland Örtengren</a:t>
            </a:r>
            <a:endParaRPr lang="sv-SE"/>
          </a:p>
        </p:txBody>
      </p:sp>
      <p:sp>
        <p:nvSpPr>
          <p:cNvPr id="9" name="Platshållare för bildnummer 8"/>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3141219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CB36336-920D-4069-B0CB-D23D0C6B47DB}" type="datetime1">
              <a:rPr lang="sv-SE" smtClean="0"/>
              <a:t>2017-02-17</a:t>
            </a:fld>
            <a:endParaRPr lang="sv-SE"/>
          </a:p>
        </p:txBody>
      </p:sp>
      <p:sp>
        <p:nvSpPr>
          <p:cNvPr id="4" name="Platshållare för sidfot 3"/>
          <p:cNvSpPr>
            <a:spLocks noGrp="1"/>
          </p:cNvSpPr>
          <p:nvPr>
            <p:ph type="ftr" sz="quarter" idx="11"/>
          </p:nvPr>
        </p:nvSpPr>
        <p:spPr/>
        <p:txBody>
          <a:bodyPr/>
          <a:lstStyle/>
          <a:p>
            <a:r>
              <a:rPr lang="sv-SE" smtClean="0"/>
              <a:t>2017-02-15 Roland Örtengren</a:t>
            </a:r>
            <a:endParaRPr lang="sv-SE"/>
          </a:p>
        </p:txBody>
      </p:sp>
      <p:sp>
        <p:nvSpPr>
          <p:cNvPr id="5" name="Platshållare för bildnummer 4"/>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190360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smtClean="0"/>
            </a:lvl1pPr>
          </a:lstStyle>
          <a:p>
            <a:pPr>
              <a:defRPr/>
            </a:pPr>
            <a:fld id="{2786785A-11F5-48F2-8EC8-1AB859A6721F}" type="datetime1">
              <a:rPr lang="sv-SE" smtClean="0"/>
              <a:t>2017-02-17</a:t>
            </a:fld>
            <a:endParaRPr lang="sv-SE"/>
          </a:p>
        </p:txBody>
      </p:sp>
      <p:sp>
        <p:nvSpPr>
          <p:cNvPr id="6" name="Platshållare för sidfot 5"/>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7" name="Platshållare för bildnummer 6"/>
          <p:cNvSpPr>
            <a:spLocks noGrp="1"/>
          </p:cNvSpPr>
          <p:nvPr>
            <p:ph type="sldNum" sz="quarter" idx="12"/>
          </p:nvPr>
        </p:nvSpPr>
        <p:spPr/>
        <p:txBody>
          <a:bodyPr/>
          <a:lstStyle>
            <a:lvl1pPr>
              <a:defRPr smtClean="0"/>
            </a:lvl1pPr>
          </a:lstStyle>
          <a:p>
            <a:pPr>
              <a:defRPr/>
            </a:pPr>
            <a:fld id="{EF8BA1CC-9FE6-449F-8BDA-F761B8A6283A}" type="slidenum">
              <a:rPr lang="sv-SE"/>
              <a:pPr>
                <a:defRPr/>
              </a:pPr>
              <a:t>‹#›</a:t>
            </a:fld>
            <a:endParaRPr lang="sv-SE"/>
          </a:p>
        </p:txBody>
      </p:sp>
    </p:spTree>
    <p:extLst>
      <p:ext uri="{BB962C8B-B14F-4D97-AF65-F5344CB8AC3E}">
        <p14:creationId xmlns:p14="http://schemas.microsoft.com/office/powerpoint/2010/main" val="25186165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F31B42F-0B3E-436F-B0A2-5EF1EAA31DEB}" type="datetime1">
              <a:rPr lang="sv-SE" smtClean="0"/>
              <a:t>2017-02-17</a:t>
            </a:fld>
            <a:endParaRPr lang="sv-SE"/>
          </a:p>
        </p:txBody>
      </p:sp>
      <p:sp>
        <p:nvSpPr>
          <p:cNvPr id="3" name="Platshållare för sidfot 2"/>
          <p:cNvSpPr>
            <a:spLocks noGrp="1"/>
          </p:cNvSpPr>
          <p:nvPr>
            <p:ph type="ftr" sz="quarter" idx="11"/>
          </p:nvPr>
        </p:nvSpPr>
        <p:spPr/>
        <p:txBody>
          <a:bodyPr/>
          <a:lstStyle/>
          <a:p>
            <a:r>
              <a:rPr lang="sv-SE" smtClean="0"/>
              <a:t>2017-02-15 Roland Örtengren</a:t>
            </a:r>
            <a:endParaRPr lang="sv-SE"/>
          </a:p>
        </p:txBody>
      </p:sp>
      <p:sp>
        <p:nvSpPr>
          <p:cNvPr id="4" name="Platshållare för bildnummer 3"/>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2106273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0A3D794-9DB1-4D0C-9743-0EF994880114}"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2516939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A08062F-5A08-4014-B3C3-CB4C7BED9E82}"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306381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85DECE-F68E-4613-A4AB-EFAAE3F17909}"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3824120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7626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EBCA8DF-F47E-44BF-B5B5-7617D4E14769}"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1732E8D4-2A4D-4F06-89BA-7BDDFECB7AAF}" type="slidenum">
              <a:rPr lang="sv-SE" smtClean="0"/>
              <a:t>‹#›</a:t>
            </a:fld>
            <a:endParaRPr lang="sv-SE"/>
          </a:p>
        </p:txBody>
      </p:sp>
    </p:spTree>
    <p:extLst>
      <p:ext uri="{BB962C8B-B14F-4D97-AF65-F5344CB8AC3E}">
        <p14:creationId xmlns:p14="http://schemas.microsoft.com/office/powerpoint/2010/main" val="3156315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FA97171-A819-476A-A3B7-AFB4836594F8}"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1567390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F8A1A11-EE4D-4661-8F00-C13E51B166A5}"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1515952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E6BF0EF-5318-437A-B826-8DF9FC915811}"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4222863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A9DFADD-987D-47B4-886E-4D88733E378D}"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1444466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12D927D-520F-4CD8-9135-3FFF3B1BD205}" type="datetime1">
              <a:rPr lang="sv-SE" smtClean="0"/>
              <a:t>2017-02-17</a:t>
            </a:fld>
            <a:endParaRPr lang="sv-SE"/>
          </a:p>
        </p:txBody>
      </p:sp>
      <p:sp>
        <p:nvSpPr>
          <p:cNvPr id="8" name="Platshållare för sidfot 7"/>
          <p:cNvSpPr>
            <a:spLocks noGrp="1"/>
          </p:cNvSpPr>
          <p:nvPr>
            <p:ph type="ftr" sz="quarter" idx="11"/>
          </p:nvPr>
        </p:nvSpPr>
        <p:spPr/>
        <p:txBody>
          <a:bodyPr/>
          <a:lstStyle/>
          <a:p>
            <a:r>
              <a:rPr lang="sv-SE" smtClean="0"/>
              <a:t>2017-02-15 Roland Örtengren</a:t>
            </a:r>
            <a:endParaRPr lang="sv-SE"/>
          </a:p>
        </p:txBody>
      </p:sp>
      <p:sp>
        <p:nvSpPr>
          <p:cNvPr id="9" name="Platshållare för bildnummer 8"/>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73840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smtClean="0"/>
            </a:lvl1pPr>
          </a:lstStyle>
          <a:p>
            <a:pPr>
              <a:defRPr/>
            </a:pPr>
            <a:fld id="{F3CD1E8C-6687-4630-A427-3ADA93C98779}" type="datetime1">
              <a:rPr lang="sv-SE" smtClean="0"/>
              <a:t>2017-02-17</a:t>
            </a:fld>
            <a:endParaRPr lang="sv-SE"/>
          </a:p>
        </p:txBody>
      </p:sp>
      <p:sp>
        <p:nvSpPr>
          <p:cNvPr id="8" name="Platshållare för sidfot 7"/>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9" name="Platshållare för bildnummer 8"/>
          <p:cNvSpPr>
            <a:spLocks noGrp="1"/>
          </p:cNvSpPr>
          <p:nvPr>
            <p:ph type="sldNum" sz="quarter" idx="12"/>
          </p:nvPr>
        </p:nvSpPr>
        <p:spPr/>
        <p:txBody>
          <a:bodyPr/>
          <a:lstStyle>
            <a:lvl1pPr>
              <a:defRPr smtClean="0"/>
            </a:lvl1pPr>
          </a:lstStyle>
          <a:p>
            <a:pPr>
              <a:defRPr/>
            </a:pPr>
            <a:fld id="{55A85569-02B5-4A1B-9B0C-7B1FCAEB5FE2}" type="slidenum">
              <a:rPr lang="sv-SE"/>
              <a:pPr>
                <a:defRPr/>
              </a:pPr>
              <a:t>‹#›</a:t>
            </a:fld>
            <a:endParaRPr lang="sv-SE"/>
          </a:p>
        </p:txBody>
      </p:sp>
    </p:spTree>
    <p:extLst>
      <p:ext uri="{BB962C8B-B14F-4D97-AF65-F5344CB8AC3E}">
        <p14:creationId xmlns:p14="http://schemas.microsoft.com/office/powerpoint/2010/main" val="1597436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B901018-5B05-4F9E-8CD6-2A1079B5CD2D}" type="datetime1">
              <a:rPr lang="sv-SE" smtClean="0"/>
              <a:t>2017-02-17</a:t>
            </a:fld>
            <a:endParaRPr lang="sv-SE"/>
          </a:p>
        </p:txBody>
      </p:sp>
      <p:sp>
        <p:nvSpPr>
          <p:cNvPr id="4" name="Platshållare för sidfot 3"/>
          <p:cNvSpPr>
            <a:spLocks noGrp="1"/>
          </p:cNvSpPr>
          <p:nvPr>
            <p:ph type="ftr" sz="quarter" idx="11"/>
          </p:nvPr>
        </p:nvSpPr>
        <p:spPr/>
        <p:txBody>
          <a:bodyPr/>
          <a:lstStyle/>
          <a:p>
            <a:r>
              <a:rPr lang="sv-SE" smtClean="0"/>
              <a:t>2017-02-15 Roland Örtengren</a:t>
            </a:r>
            <a:endParaRPr lang="sv-SE"/>
          </a:p>
        </p:txBody>
      </p:sp>
      <p:sp>
        <p:nvSpPr>
          <p:cNvPr id="5" name="Platshållare för bildnummer 4"/>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1103353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B61C12B-D007-4B98-86C9-4660F489F46E}" type="datetime1">
              <a:rPr lang="sv-SE" smtClean="0"/>
              <a:t>2017-02-17</a:t>
            </a:fld>
            <a:endParaRPr lang="sv-SE"/>
          </a:p>
        </p:txBody>
      </p:sp>
      <p:sp>
        <p:nvSpPr>
          <p:cNvPr id="3" name="Platshållare för sidfot 2"/>
          <p:cNvSpPr>
            <a:spLocks noGrp="1"/>
          </p:cNvSpPr>
          <p:nvPr>
            <p:ph type="ftr" sz="quarter" idx="11"/>
          </p:nvPr>
        </p:nvSpPr>
        <p:spPr/>
        <p:txBody>
          <a:bodyPr/>
          <a:lstStyle/>
          <a:p>
            <a:r>
              <a:rPr lang="sv-SE" smtClean="0"/>
              <a:t>2017-02-15 Roland Örtengren</a:t>
            </a:r>
            <a:endParaRPr lang="sv-SE"/>
          </a:p>
        </p:txBody>
      </p:sp>
      <p:sp>
        <p:nvSpPr>
          <p:cNvPr id="4" name="Platshållare för bildnummer 3"/>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3558904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0CA8CDA-86C3-4851-82D4-8455CE6E182F}"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3392047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8CFB4EA-387F-45B7-B6BA-D1C56C4CE6D2}"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3058169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C3177E-E560-48AA-B644-8BE82C9E3B0F}"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565911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7626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065C1A2-7752-470F-9F0A-2D0541DD2FBD}"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62C01F76-EDB5-41EF-88E8-5E3201D3C703}" type="slidenum">
              <a:rPr lang="sv-SE" smtClean="0"/>
              <a:t>‹#›</a:t>
            </a:fld>
            <a:endParaRPr lang="sv-SE"/>
          </a:p>
        </p:txBody>
      </p:sp>
    </p:spTree>
    <p:extLst>
      <p:ext uri="{BB962C8B-B14F-4D97-AF65-F5344CB8AC3E}">
        <p14:creationId xmlns:p14="http://schemas.microsoft.com/office/powerpoint/2010/main" val="4165202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3A06386-467B-4EF4-899F-6E583EADCC9B}"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1843499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749B454-175B-4678-9593-AC26E3EF692D}"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1750602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FA33FB6-CAFE-40E0-859D-16E831158B40}"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31438787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825625"/>
            <a:ext cx="386715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2DBE748-C1FC-4AB3-94C0-374B4B23FA34}"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151555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smtClean="0"/>
            </a:lvl1pPr>
          </a:lstStyle>
          <a:p>
            <a:pPr>
              <a:defRPr/>
            </a:pPr>
            <a:fld id="{70D39FD8-96A4-4C98-9475-FB0D432BB34B}" type="datetime1">
              <a:rPr lang="sv-SE" smtClean="0"/>
              <a:t>2017-02-17</a:t>
            </a:fld>
            <a:endParaRPr lang="sv-SE"/>
          </a:p>
        </p:txBody>
      </p:sp>
      <p:sp>
        <p:nvSpPr>
          <p:cNvPr id="4" name="Platshållare för sidfot 3"/>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5" name="Platshållare för bildnummer 4"/>
          <p:cNvSpPr>
            <a:spLocks noGrp="1"/>
          </p:cNvSpPr>
          <p:nvPr>
            <p:ph type="sldNum" sz="quarter" idx="12"/>
          </p:nvPr>
        </p:nvSpPr>
        <p:spPr/>
        <p:txBody>
          <a:bodyPr/>
          <a:lstStyle>
            <a:lvl1pPr>
              <a:defRPr smtClean="0"/>
            </a:lvl1pPr>
          </a:lstStyle>
          <a:p>
            <a:pPr>
              <a:defRPr/>
            </a:pPr>
            <a:fld id="{83A4BEB0-1CBB-47E4-ABCB-ADC55D8EECA4}" type="slidenum">
              <a:rPr lang="sv-SE"/>
              <a:pPr>
                <a:defRPr/>
              </a:pPr>
              <a:t>‹#›</a:t>
            </a:fld>
            <a:endParaRPr lang="sv-SE"/>
          </a:p>
        </p:txBody>
      </p:sp>
    </p:spTree>
    <p:extLst>
      <p:ext uri="{BB962C8B-B14F-4D97-AF65-F5344CB8AC3E}">
        <p14:creationId xmlns:p14="http://schemas.microsoft.com/office/powerpoint/2010/main" val="2783697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55984A0-9CE0-4B9F-8A34-D99C9508D7A9}" type="datetime1">
              <a:rPr lang="sv-SE" smtClean="0"/>
              <a:t>2017-02-17</a:t>
            </a:fld>
            <a:endParaRPr lang="sv-SE"/>
          </a:p>
        </p:txBody>
      </p:sp>
      <p:sp>
        <p:nvSpPr>
          <p:cNvPr id="8" name="Platshållare för sidfot 7"/>
          <p:cNvSpPr>
            <a:spLocks noGrp="1"/>
          </p:cNvSpPr>
          <p:nvPr>
            <p:ph type="ftr" sz="quarter" idx="11"/>
          </p:nvPr>
        </p:nvSpPr>
        <p:spPr/>
        <p:txBody>
          <a:bodyPr/>
          <a:lstStyle/>
          <a:p>
            <a:r>
              <a:rPr lang="sv-SE" smtClean="0"/>
              <a:t>2017-02-15 Roland Örtengren</a:t>
            </a:r>
            <a:endParaRPr lang="sv-SE"/>
          </a:p>
        </p:txBody>
      </p:sp>
      <p:sp>
        <p:nvSpPr>
          <p:cNvPr id="9" name="Platshållare för bildnummer 8"/>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23230375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175D3C6-0952-4848-9F07-DA9B5DF623B0}" type="datetime1">
              <a:rPr lang="sv-SE" smtClean="0"/>
              <a:t>2017-02-17</a:t>
            </a:fld>
            <a:endParaRPr lang="sv-SE"/>
          </a:p>
        </p:txBody>
      </p:sp>
      <p:sp>
        <p:nvSpPr>
          <p:cNvPr id="4" name="Platshållare för sidfot 3"/>
          <p:cNvSpPr>
            <a:spLocks noGrp="1"/>
          </p:cNvSpPr>
          <p:nvPr>
            <p:ph type="ftr" sz="quarter" idx="11"/>
          </p:nvPr>
        </p:nvSpPr>
        <p:spPr/>
        <p:txBody>
          <a:bodyPr/>
          <a:lstStyle/>
          <a:p>
            <a:r>
              <a:rPr lang="sv-SE" smtClean="0"/>
              <a:t>2017-02-15 Roland Örtengren</a:t>
            </a:r>
            <a:endParaRPr lang="sv-SE"/>
          </a:p>
        </p:txBody>
      </p:sp>
      <p:sp>
        <p:nvSpPr>
          <p:cNvPr id="5" name="Platshållare för bildnummer 4"/>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32712950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BB15FED-BDDC-4238-9127-D884304F8F61}" type="datetime1">
              <a:rPr lang="sv-SE" smtClean="0"/>
              <a:t>2017-02-17</a:t>
            </a:fld>
            <a:endParaRPr lang="sv-SE"/>
          </a:p>
        </p:txBody>
      </p:sp>
      <p:sp>
        <p:nvSpPr>
          <p:cNvPr id="3" name="Platshållare för sidfot 2"/>
          <p:cNvSpPr>
            <a:spLocks noGrp="1"/>
          </p:cNvSpPr>
          <p:nvPr>
            <p:ph type="ftr" sz="quarter" idx="11"/>
          </p:nvPr>
        </p:nvSpPr>
        <p:spPr/>
        <p:txBody>
          <a:bodyPr/>
          <a:lstStyle/>
          <a:p>
            <a:r>
              <a:rPr lang="sv-SE" smtClean="0"/>
              <a:t>2017-02-15 Roland Örtengren</a:t>
            </a:r>
            <a:endParaRPr lang="sv-SE"/>
          </a:p>
        </p:txBody>
      </p:sp>
      <p:sp>
        <p:nvSpPr>
          <p:cNvPr id="4" name="Platshållare för bildnummer 3"/>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3926967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CDFE785-1373-496A-9674-7FA3367B6327}"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32007490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F635463-0DC3-4A8D-8700-C099B470B272}"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17040752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B5FB8D2-21E9-4CE8-9BC0-F5EEB03F16C9}"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3527129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7626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AAA528E-5FFF-4E12-A6EF-8B7EE25CCDEE}"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3E77E309-B5D7-460A-829E-554FB6DB766B}" type="slidenum">
              <a:rPr lang="sv-SE" smtClean="0"/>
              <a:t>‹#›</a:t>
            </a:fld>
            <a:endParaRPr lang="sv-SE"/>
          </a:p>
        </p:txBody>
      </p:sp>
    </p:spTree>
    <p:extLst>
      <p:ext uri="{BB962C8B-B14F-4D97-AF65-F5344CB8AC3E}">
        <p14:creationId xmlns:p14="http://schemas.microsoft.com/office/powerpoint/2010/main" val="2840795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F6795DC7-71E7-4131-B9CF-BD1A4CFDF709}"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18889681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7CDD24D-B55F-48E6-A194-CEC0997502C5}"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1497766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F7627E4-B389-4DD7-B65D-37549CBDF670}"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4002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smtClean="0"/>
            </a:lvl1pPr>
          </a:lstStyle>
          <a:p>
            <a:pPr>
              <a:defRPr/>
            </a:pPr>
            <a:fld id="{6EC24912-7E26-4175-84E9-EA225176364A}" type="datetime1">
              <a:rPr lang="sv-SE" smtClean="0"/>
              <a:t>2017-02-17</a:t>
            </a:fld>
            <a:endParaRPr lang="sv-SE"/>
          </a:p>
        </p:txBody>
      </p:sp>
      <p:sp>
        <p:nvSpPr>
          <p:cNvPr id="3" name="Platshållare för sidfot 2"/>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4" name="Platshållare för bildnummer 3"/>
          <p:cNvSpPr>
            <a:spLocks noGrp="1"/>
          </p:cNvSpPr>
          <p:nvPr>
            <p:ph type="sldNum" sz="quarter" idx="12"/>
          </p:nvPr>
        </p:nvSpPr>
        <p:spPr/>
        <p:txBody>
          <a:bodyPr/>
          <a:lstStyle>
            <a:lvl1pPr>
              <a:defRPr smtClean="0"/>
            </a:lvl1pPr>
          </a:lstStyle>
          <a:p>
            <a:pPr>
              <a:defRPr/>
            </a:pPr>
            <a:fld id="{A583CAA8-ACBE-4DB4-ADF5-E40663F2CC79}" type="slidenum">
              <a:rPr lang="sv-SE"/>
              <a:pPr>
                <a:defRPr/>
              </a:pPr>
              <a:t>‹#›</a:t>
            </a:fld>
            <a:endParaRPr lang="sv-SE"/>
          </a:p>
        </p:txBody>
      </p:sp>
    </p:spTree>
    <p:extLst>
      <p:ext uri="{BB962C8B-B14F-4D97-AF65-F5344CB8AC3E}">
        <p14:creationId xmlns:p14="http://schemas.microsoft.com/office/powerpoint/2010/main" val="3339591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03FFAB0-3EA3-409B-8477-9F1612DD9F1F}"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891988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4645006-68AA-4B6B-BD0D-21D2FB27DD3E}" type="datetime1">
              <a:rPr lang="sv-SE" smtClean="0"/>
              <a:t>2017-02-17</a:t>
            </a:fld>
            <a:endParaRPr lang="sv-SE"/>
          </a:p>
        </p:txBody>
      </p:sp>
      <p:sp>
        <p:nvSpPr>
          <p:cNvPr id="8" name="Platshållare för sidfot 7"/>
          <p:cNvSpPr>
            <a:spLocks noGrp="1"/>
          </p:cNvSpPr>
          <p:nvPr>
            <p:ph type="ftr" sz="quarter" idx="11"/>
          </p:nvPr>
        </p:nvSpPr>
        <p:spPr/>
        <p:txBody>
          <a:bodyPr/>
          <a:lstStyle/>
          <a:p>
            <a:r>
              <a:rPr lang="sv-SE" smtClean="0"/>
              <a:t>2017-02-15 Roland Örtengren</a:t>
            </a:r>
            <a:endParaRPr lang="sv-SE"/>
          </a:p>
        </p:txBody>
      </p:sp>
      <p:sp>
        <p:nvSpPr>
          <p:cNvPr id="9" name="Platshållare för bildnummer 8"/>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1745744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15C1218-B9A2-4B53-B5BA-21B39459D846}" type="datetime1">
              <a:rPr lang="sv-SE" smtClean="0"/>
              <a:t>2017-02-17</a:t>
            </a:fld>
            <a:endParaRPr lang="sv-SE"/>
          </a:p>
        </p:txBody>
      </p:sp>
      <p:sp>
        <p:nvSpPr>
          <p:cNvPr id="4" name="Platshållare för sidfot 3"/>
          <p:cNvSpPr>
            <a:spLocks noGrp="1"/>
          </p:cNvSpPr>
          <p:nvPr>
            <p:ph type="ftr" sz="quarter" idx="11"/>
          </p:nvPr>
        </p:nvSpPr>
        <p:spPr/>
        <p:txBody>
          <a:bodyPr/>
          <a:lstStyle/>
          <a:p>
            <a:r>
              <a:rPr lang="sv-SE" smtClean="0"/>
              <a:t>2017-02-15 Roland Örtengren</a:t>
            </a:r>
            <a:endParaRPr lang="sv-SE"/>
          </a:p>
        </p:txBody>
      </p:sp>
      <p:sp>
        <p:nvSpPr>
          <p:cNvPr id="5" name="Platshållare för bildnummer 4"/>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1215403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75E5BED-7388-47B1-B722-70EC72463C36}" type="datetime1">
              <a:rPr lang="sv-SE" smtClean="0"/>
              <a:t>2017-02-17</a:t>
            </a:fld>
            <a:endParaRPr lang="sv-SE"/>
          </a:p>
        </p:txBody>
      </p:sp>
      <p:sp>
        <p:nvSpPr>
          <p:cNvPr id="3" name="Platshållare för sidfot 2"/>
          <p:cNvSpPr>
            <a:spLocks noGrp="1"/>
          </p:cNvSpPr>
          <p:nvPr>
            <p:ph type="ftr" sz="quarter" idx="11"/>
          </p:nvPr>
        </p:nvSpPr>
        <p:spPr/>
        <p:txBody>
          <a:bodyPr/>
          <a:lstStyle/>
          <a:p>
            <a:r>
              <a:rPr lang="sv-SE" smtClean="0"/>
              <a:t>2017-02-15 Roland Örtengren</a:t>
            </a:r>
            <a:endParaRPr lang="sv-SE"/>
          </a:p>
        </p:txBody>
      </p:sp>
      <p:sp>
        <p:nvSpPr>
          <p:cNvPr id="4" name="Platshållare för bildnummer 3"/>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2474843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FA8A934-7227-4387-B0B4-89E551A2504A}"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3630656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9094702-ACF0-4319-8800-CAC5507A436D}" type="datetime1">
              <a:rPr lang="sv-SE" smtClean="0"/>
              <a:t>2017-02-17</a:t>
            </a:fld>
            <a:endParaRPr lang="sv-SE"/>
          </a:p>
        </p:txBody>
      </p:sp>
      <p:sp>
        <p:nvSpPr>
          <p:cNvPr id="6" name="Platshållare för sidfot 5"/>
          <p:cNvSpPr>
            <a:spLocks noGrp="1"/>
          </p:cNvSpPr>
          <p:nvPr>
            <p:ph type="ftr" sz="quarter" idx="11"/>
          </p:nvPr>
        </p:nvSpPr>
        <p:spPr/>
        <p:txBody>
          <a:bodyPr/>
          <a:lstStyle/>
          <a:p>
            <a:r>
              <a:rPr lang="sv-SE" smtClean="0"/>
              <a:t>2017-02-15 Roland Örtengren</a:t>
            </a:r>
            <a:endParaRPr lang="sv-SE"/>
          </a:p>
        </p:txBody>
      </p:sp>
      <p:sp>
        <p:nvSpPr>
          <p:cNvPr id="7" name="Platshållare för bildnummer 6"/>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390696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6F0287C-5629-4893-AEB1-9DABD8A98162}"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18440116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9A8D71D-5066-4417-87F5-1C4BC30A19C7}" type="datetime1">
              <a:rPr lang="sv-SE" smtClean="0"/>
              <a:t>2017-02-17</a:t>
            </a:fld>
            <a:endParaRPr lang="sv-SE"/>
          </a:p>
        </p:txBody>
      </p:sp>
      <p:sp>
        <p:nvSpPr>
          <p:cNvPr id="5" name="Platshållare för sidfot 4"/>
          <p:cNvSpPr>
            <a:spLocks noGrp="1"/>
          </p:cNvSpPr>
          <p:nvPr>
            <p:ph type="ftr" sz="quarter" idx="11"/>
          </p:nvPr>
        </p:nvSpPr>
        <p:spPr/>
        <p:txBody>
          <a:bodyPr/>
          <a:lstStyle/>
          <a:p>
            <a:r>
              <a:rPr lang="sv-SE" smtClean="0"/>
              <a:t>2017-02-15 Roland Örtengren</a:t>
            </a:r>
            <a:endParaRPr lang="sv-SE"/>
          </a:p>
        </p:txBody>
      </p:sp>
      <p:sp>
        <p:nvSpPr>
          <p:cNvPr id="6" name="Platshållare för bildnummer 5"/>
          <p:cNvSpPr>
            <a:spLocks noGrp="1"/>
          </p:cNvSpPr>
          <p:nvPr>
            <p:ph type="sldNum" sz="quarter" idx="12"/>
          </p:nvPr>
        </p:nvSpPr>
        <p:spPr/>
        <p:txBody>
          <a:bodyPr/>
          <a:lstStyle/>
          <a:p>
            <a:fld id="{718DBBFB-4700-4F39-8D7C-B91C3DEFF9A8}" type="slidenum">
              <a:rPr lang="sv-SE" smtClean="0"/>
              <a:t>‹#›</a:t>
            </a:fld>
            <a:endParaRPr lang="sv-SE"/>
          </a:p>
        </p:txBody>
      </p:sp>
    </p:spTree>
    <p:extLst>
      <p:ext uri="{BB962C8B-B14F-4D97-AF65-F5344CB8AC3E}">
        <p14:creationId xmlns:p14="http://schemas.microsoft.com/office/powerpoint/2010/main" val="229659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smtClean="0"/>
            </a:lvl1pPr>
          </a:lstStyle>
          <a:p>
            <a:pPr>
              <a:defRPr/>
            </a:pPr>
            <a:fld id="{978276D3-328A-4C1C-A3BD-556628839A84}" type="datetime1">
              <a:rPr lang="sv-SE" smtClean="0"/>
              <a:t>2017-02-17</a:t>
            </a:fld>
            <a:endParaRPr lang="sv-SE"/>
          </a:p>
        </p:txBody>
      </p:sp>
      <p:sp>
        <p:nvSpPr>
          <p:cNvPr id="6" name="Platshållare för sidfot 5"/>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7" name="Platshållare för bildnummer 6"/>
          <p:cNvSpPr>
            <a:spLocks noGrp="1"/>
          </p:cNvSpPr>
          <p:nvPr>
            <p:ph type="sldNum" sz="quarter" idx="12"/>
          </p:nvPr>
        </p:nvSpPr>
        <p:spPr/>
        <p:txBody>
          <a:bodyPr/>
          <a:lstStyle>
            <a:lvl1pPr>
              <a:defRPr smtClean="0"/>
            </a:lvl1pPr>
          </a:lstStyle>
          <a:p>
            <a:pPr>
              <a:defRPr/>
            </a:pPr>
            <a:fld id="{239CD8C8-BD5C-4A61-9EB5-A21FA787EED2}" type="slidenum">
              <a:rPr lang="sv-SE"/>
              <a:pPr>
                <a:defRPr/>
              </a:pPr>
              <a:t>‹#›</a:t>
            </a:fld>
            <a:endParaRPr lang="sv-SE"/>
          </a:p>
        </p:txBody>
      </p:sp>
    </p:spTree>
    <p:extLst>
      <p:ext uri="{BB962C8B-B14F-4D97-AF65-F5344CB8AC3E}">
        <p14:creationId xmlns:p14="http://schemas.microsoft.com/office/powerpoint/2010/main" val="62534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smtClean="0"/>
            </a:lvl1pPr>
          </a:lstStyle>
          <a:p>
            <a:pPr>
              <a:defRPr/>
            </a:pPr>
            <a:fld id="{23EFADDB-2FED-4437-A097-DB6743AEF03A}" type="datetime1">
              <a:rPr lang="sv-SE" smtClean="0"/>
              <a:t>2017-02-17</a:t>
            </a:fld>
            <a:endParaRPr lang="sv-SE"/>
          </a:p>
        </p:txBody>
      </p:sp>
      <p:sp>
        <p:nvSpPr>
          <p:cNvPr id="6" name="Platshållare för sidfot 5"/>
          <p:cNvSpPr>
            <a:spLocks noGrp="1"/>
          </p:cNvSpPr>
          <p:nvPr>
            <p:ph type="ftr" sz="quarter" idx="11"/>
          </p:nvPr>
        </p:nvSpPr>
        <p:spPr/>
        <p:txBody>
          <a:bodyPr/>
          <a:lstStyle>
            <a:lvl1pPr>
              <a:defRPr smtClean="0"/>
            </a:lvl1pPr>
          </a:lstStyle>
          <a:p>
            <a:pPr>
              <a:defRPr/>
            </a:pPr>
            <a:r>
              <a:rPr lang="sv-SE" smtClean="0"/>
              <a:t>2017-02-15 Roland Örtengren</a:t>
            </a:r>
            <a:endParaRPr lang="sv-SE"/>
          </a:p>
        </p:txBody>
      </p:sp>
      <p:sp>
        <p:nvSpPr>
          <p:cNvPr id="7" name="Platshållare för bildnummer 6"/>
          <p:cNvSpPr>
            <a:spLocks noGrp="1"/>
          </p:cNvSpPr>
          <p:nvPr>
            <p:ph type="sldNum" sz="quarter" idx="12"/>
          </p:nvPr>
        </p:nvSpPr>
        <p:spPr/>
        <p:txBody>
          <a:bodyPr/>
          <a:lstStyle>
            <a:lvl1pPr>
              <a:defRPr smtClean="0"/>
            </a:lvl1pPr>
          </a:lstStyle>
          <a:p>
            <a:pPr>
              <a:defRPr/>
            </a:pPr>
            <a:fld id="{263FFBFF-2CDF-4934-B1BC-7CD6CF69AB60}" type="slidenum">
              <a:rPr lang="sv-SE"/>
              <a:pPr>
                <a:defRPr/>
              </a:pPr>
              <a:t>‹#›</a:t>
            </a:fld>
            <a:endParaRPr lang="sv-SE"/>
          </a:p>
        </p:txBody>
      </p:sp>
    </p:spTree>
    <p:extLst>
      <p:ext uri="{BB962C8B-B14F-4D97-AF65-F5344CB8AC3E}">
        <p14:creationId xmlns:p14="http://schemas.microsoft.com/office/powerpoint/2010/main" val="208041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7" name="Rectangle 3"/>
          <p:cNvSpPr>
            <a:spLocks noGrp="1" noChangeArrowheads="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dirty="0" smtClean="0"/>
              <a:t>Klicka här för att ändra format på bakgrundstexten</a:t>
            </a:r>
          </a:p>
          <a:p>
            <a:pPr lvl="1"/>
            <a:r>
              <a:rPr lang="sv-SE" altLang="sv-SE" dirty="0" smtClean="0"/>
              <a:t>Nivå två</a:t>
            </a:r>
          </a:p>
          <a:p>
            <a:pPr lvl="2"/>
            <a:r>
              <a:rPr lang="sv-SE" altLang="sv-SE" dirty="0" smtClean="0"/>
              <a:t>Nivå tre</a:t>
            </a:r>
          </a:p>
          <a:p>
            <a:pPr lvl="3"/>
            <a:r>
              <a:rPr lang="sv-SE" altLang="sv-SE" dirty="0" smtClean="0"/>
              <a:t>Nivå fyra</a:t>
            </a:r>
          </a:p>
          <a:p>
            <a:pPr lvl="4"/>
            <a:r>
              <a:rPr lang="sv-SE" altLang="sv-SE" dirty="0" smtClean="0"/>
              <a:t>Nivå fem</a:t>
            </a:r>
          </a:p>
        </p:txBody>
      </p:sp>
      <p:sp>
        <p:nvSpPr>
          <p:cNvPr id="1028" name="Rectangle 4"/>
          <p:cNvSpPr>
            <a:spLocks noGrp="1" noChangeArrowheads="1"/>
          </p:cNvSpPr>
          <p:nvPr>
            <p:ph type="dt" sz="half" idx="2"/>
          </p:nvPr>
        </p:nvSpPr>
        <p:spPr bwMode="auto">
          <a:xfrm>
            <a:off x="3276600" y="6373813"/>
            <a:ext cx="2601913" cy="48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4CF79DD4-168A-4EF1-A259-4EC0E625F4AC}" type="datetime1">
              <a:rPr lang="sv-SE" smtClean="0"/>
              <a:t>2017-02-17</a:t>
            </a:fld>
            <a:endParaRPr lang="sv-SE" dirty="0"/>
          </a:p>
        </p:txBody>
      </p:sp>
      <p:sp>
        <p:nvSpPr>
          <p:cNvPr id="1029" name="Rectangle 5"/>
          <p:cNvSpPr>
            <a:spLocks noGrp="1" noChangeArrowheads="1"/>
          </p:cNvSpPr>
          <p:nvPr>
            <p:ph type="ftr" sz="quarter" idx="3"/>
          </p:nvPr>
        </p:nvSpPr>
        <p:spPr bwMode="auto">
          <a:xfrm>
            <a:off x="179388" y="6308725"/>
            <a:ext cx="2895600" cy="549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sv-SE" dirty="0" smtClean="0"/>
              <a:t>2017-02-15 Roland Örtengren</a:t>
            </a:r>
            <a:endParaRPr lang="sv-SE"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BFAC17D-8C0C-4A1C-AF4A-FA580D313376}" type="slidenum">
              <a:rPr lang="sv-SE"/>
              <a:pPr>
                <a:defRPr/>
              </a:pPr>
              <a:t>‹#›</a:t>
            </a:fld>
            <a:endParaRPr lang="sv-SE"/>
          </a:p>
        </p:txBody>
      </p:sp>
      <p:pic>
        <p:nvPicPr>
          <p:cNvPr id="8" name="SBU_logga2.jpg"/>
          <p:cNvPicPr>
            <a:picLocks noChangeAspect="1"/>
          </p:cNvPicPr>
          <p:nvPr userDrawn="1"/>
        </p:nvPicPr>
        <p:blipFill>
          <a:blip r:embed="rId13">
            <a:extLst/>
          </a:blip>
          <a:srcRect l="31" t="829" r="63" b="477"/>
          <a:stretch>
            <a:fillRect/>
          </a:stretch>
        </p:blipFill>
        <p:spPr>
          <a:xfrm>
            <a:off x="205172" y="5983803"/>
            <a:ext cx="504056" cy="599559"/>
          </a:xfrm>
          <a:custGeom>
            <a:avLst/>
            <a:gdLst/>
            <a:ahLst/>
            <a:cxnLst>
              <a:cxn ang="0">
                <a:pos x="wd2" y="hd2"/>
              </a:cxn>
              <a:cxn ang="5400000">
                <a:pos x="wd2" y="hd2"/>
              </a:cxn>
              <a:cxn ang="10800000">
                <a:pos x="wd2" y="hd2"/>
              </a:cxn>
              <a:cxn ang="16200000">
                <a:pos x="wd2" y="hd2"/>
              </a:cxn>
            </a:cxnLst>
            <a:rect l="0" t="0" r="r" b="b"/>
            <a:pathLst>
              <a:path w="21600" h="21600" extrusionOk="0">
                <a:moveTo>
                  <a:pt x="11439" y="0"/>
                </a:moveTo>
                <a:cubicBezTo>
                  <a:pt x="11292" y="53"/>
                  <a:pt x="11221" y="121"/>
                  <a:pt x="11174" y="209"/>
                </a:cubicBezTo>
                <a:cubicBezTo>
                  <a:pt x="11058" y="424"/>
                  <a:pt x="10960" y="715"/>
                  <a:pt x="10949" y="851"/>
                </a:cubicBezTo>
                <a:cubicBezTo>
                  <a:pt x="10920" y="1242"/>
                  <a:pt x="10245" y="1838"/>
                  <a:pt x="9986" y="1703"/>
                </a:cubicBezTo>
                <a:cubicBezTo>
                  <a:pt x="9858" y="1636"/>
                  <a:pt x="9746" y="1353"/>
                  <a:pt x="9746" y="1075"/>
                </a:cubicBezTo>
                <a:cubicBezTo>
                  <a:pt x="9746" y="644"/>
                  <a:pt x="9615" y="572"/>
                  <a:pt x="8841" y="586"/>
                </a:cubicBezTo>
                <a:cubicBezTo>
                  <a:pt x="8268" y="597"/>
                  <a:pt x="8028" y="676"/>
                  <a:pt x="8185" y="810"/>
                </a:cubicBezTo>
                <a:cubicBezTo>
                  <a:pt x="8322" y="926"/>
                  <a:pt x="8426" y="1286"/>
                  <a:pt x="8426" y="1605"/>
                </a:cubicBezTo>
                <a:cubicBezTo>
                  <a:pt x="8426" y="1925"/>
                  <a:pt x="8572" y="2299"/>
                  <a:pt x="8741" y="2443"/>
                </a:cubicBezTo>
                <a:cubicBezTo>
                  <a:pt x="8976" y="2641"/>
                  <a:pt x="8960" y="2730"/>
                  <a:pt x="8675" y="2813"/>
                </a:cubicBezTo>
                <a:cubicBezTo>
                  <a:pt x="7697" y="3096"/>
                  <a:pt x="7260" y="3031"/>
                  <a:pt x="6973" y="2554"/>
                </a:cubicBezTo>
                <a:cubicBezTo>
                  <a:pt x="6807" y="2279"/>
                  <a:pt x="6592" y="2120"/>
                  <a:pt x="6500" y="2198"/>
                </a:cubicBezTo>
                <a:cubicBezTo>
                  <a:pt x="6408" y="2277"/>
                  <a:pt x="6158" y="2217"/>
                  <a:pt x="5944" y="2066"/>
                </a:cubicBezTo>
                <a:cubicBezTo>
                  <a:pt x="5386" y="1674"/>
                  <a:pt x="4936" y="1966"/>
                  <a:pt x="5313" y="2478"/>
                </a:cubicBezTo>
                <a:cubicBezTo>
                  <a:pt x="5787" y="3121"/>
                  <a:pt x="5391" y="3687"/>
                  <a:pt x="4557" y="3552"/>
                </a:cubicBezTo>
                <a:cubicBezTo>
                  <a:pt x="3745" y="3421"/>
                  <a:pt x="3093" y="3575"/>
                  <a:pt x="3296" y="3852"/>
                </a:cubicBezTo>
                <a:cubicBezTo>
                  <a:pt x="3372" y="3957"/>
                  <a:pt x="3140" y="4207"/>
                  <a:pt x="2773" y="4411"/>
                </a:cubicBezTo>
                <a:cubicBezTo>
                  <a:pt x="2033" y="4821"/>
                  <a:pt x="1899" y="5292"/>
                  <a:pt x="2474" y="5479"/>
                </a:cubicBezTo>
                <a:cubicBezTo>
                  <a:pt x="2680" y="5545"/>
                  <a:pt x="2821" y="5779"/>
                  <a:pt x="2781" y="6002"/>
                </a:cubicBezTo>
                <a:cubicBezTo>
                  <a:pt x="2728" y="6301"/>
                  <a:pt x="2472" y="6407"/>
                  <a:pt x="1810" y="6407"/>
                </a:cubicBezTo>
                <a:cubicBezTo>
                  <a:pt x="1035" y="6407"/>
                  <a:pt x="901" y="6490"/>
                  <a:pt x="830" y="7007"/>
                </a:cubicBezTo>
                <a:cubicBezTo>
                  <a:pt x="785" y="7336"/>
                  <a:pt x="582" y="7725"/>
                  <a:pt x="374" y="7872"/>
                </a:cubicBezTo>
                <a:cubicBezTo>
                  <a:pt x="138" y="8038"/>
                  <a:pt x="42" y="8754"/>
                  <a:pt x="8" y="11439"/>
                </a:cubicBezTo>
                <a:lnTo>
                  <a:pt x="764" y="11104"/>
                </a:lnTo>
                <a:cubicBezTo>
                  <a:pt x="1601" y="10737"/>
                  <a:pt x="2138" y="10232"/>
                  <a:pt x="1453" y="10455"/>
                </a:cubicBezTo>
                <a:cubicBezTo>
                  <a:pt x="839" y="10654"/>
                  <a:pt x="168" y="10116"/>
                  <a:pt x="548" y="9729"/>
                </a:cubicBezTo>
                <a:cubicBezTo>
                  <a:pt x="712" y="9561"/>
                  <a:pt x="996" y="9422"/>
                  <a:pt x="1179" y="9422"/>
                </a:cubicBezTo>
                <a:cubicBezTo>
                  <a:pt x="1362" y="9422"/>
                  <a:pt x="1581" y="9210"/>
                  <a:pt x="1660" y="8954"/>
                </a:cubicBezTo>
                <a:cubicBezTo>
                  <a:pt x="1749" y="8666"/>
                  <a:pt x="1974" y="8517"/>
                  <a:pt x="2250" y="8563"/>
                </a:cubicBezTo>
                <a:cubicBezTo>
                  <a:pt x="2638" y="8629"/>
                  <a:pt x="2695" y="8976"/>
                  <a:pt x="2698" y="11236"/>
                </a:cubicBezTo>
                <a:cubicBezTo>
                  <a:pt x="2700" y="12665"/>
                  <a:pt x="2615" y="13946"/>
                  <a:pt x="2515" y="14084"/>
                </a:cubicBezTo>
                <a:cubicBezTo>
                  <a:pt x="2415" y="14221"/>
                  <a:pt x="2057" y="14335"/>
                  <a:pt x="1718" y="14335"/>
                </a:cubicBezTo>
                <a:cubicBezTo>
                  <a:pt x="1380" y="14335"/>
                  <a:pt x="1035" y="14478"/>
                  <a:pt x="955" y="14656"/>
                </a:cubicBezTo>
                <a:cubicBezTo>
                  <a:pt x="859" y="14866"/>
                  <a:pt x="936" y="14942"/>
                  <a:pt x="1170" y="14865"/>
                </a:cubicBezTo>
                <a:cubicBezTo>
                  <a:pt x="2157" y="14545"/>
                  <a:pt x="3286" y="15925"/>
                  <a:pt x="2374" y="16338"/>
                </a:cubicBezTo>
                <a:cubicBezTo>
                  <a:pt x="2116" y="16455"/>
                  <a:pt x="1835" y="16485"/>
                  <a:pt x="1743" y="16408"/>
                </a:cubicBezTo>
                <a:cubicBezTo>
                  <a:pt x="1652" y="16330"/>
                  <a:pt x="1575" y="16415"/>
                  <a:pt x="1577" y="16589"/>
                </a:cubicBezTo>
                <a:cubicBezTo>
                  <a:pt x="1579" y="16763"/>
                  <a:pt x="2004" y="17132"/>
                  <a:pt x="2515" y="17413"/>
                </a:cubicBezTo>
                <a:cubicBezTo>
                  <a:pt x="3027" y="17693"/>
                  <a:pt x="3381" y="18012"/>
                  <a:pt x="3304" y="18117"/>
                </a:cubicBezTo>
                <a:cubicBezTo>
                  <a:pt x="3227" y="18223"/>
                  <a:pt x="3331" y="18365"/>
                  <a:pt x="3536" y="18432"/>
                </a:cubicBezTo>
                <a:cubicBezTo>
                  <a:pt x="3754" y="18502"/>
                  <a:pt x="3855" y="18731"/>
                  <a:pt x="3777" y="18983"/>
                </a:cubicBezTo>
                <a:cubicBezTo>
                  <a:pt x="3675" y="19313"/>
                  <a:pt x="3812" y="19448"/>
                  <a:pt x="4383" y="19569"/>
                </a:cubicBezTo>
                <a:cubicBezTo>
                  <a:pt x="4794" y="19656"/>
                  <a:pt x="5344" y="19927"/>
                  <a:pt x="5603" y="20162"/>
                </a:cubicBezTo>
                <a:cubicBezTo>
                  <a:pt x="5863" y="20398"/>
                  <a:pt x="6352" y="20588"/>
                  <a:pt x="6691" y="20588"/>
                </a:cubicBezTo>
                <a:cubicBezTo>
                  <a:pt x="7030" y="20588"/>
                  <a:pt x="7468" y="20747"/>
                  <a:pt x="7654" y="20937"/>
                </a:cubicBezTo>
                <a:cubicBezTo>
                  <a:pt x="7840" y="21127"/>
                  <a:pt x="8151" y="21225"/>
                  <a:pt x="8351" y="21160"/>
                </a:cubicBezTo>
                <a:cubicBezTo>
                  <a:pt x="8551" y="21095"/>
                  <a:pt x="8783" y="21194"/>
                  <a:pt x="8866" y="21377"/>
                </a:cubicBezTo>
                <a:cubicBezTo>
                  <a:pt x="8913" y="21480"/>
                  <a:pt x="9081" y="21550"/>
                  <a:pt x="9538" y="21600"/>
                </a:cubicBezTo>
                <a:cubicBezTo>
                  <a:pt x="10067" y="21587"/>
                  <a:pt x="10494" y="21567"/>
                  <a:pt x="10792" y="21544"/>
                </a:cubicBezTo>
                <a:cubicBezTo>
                  <a:pt x="11384" y="21500"/>
                  <a:pt x="11619" y="21433"/>
                  <a:pt x="11721" y="21314"/>
                </a:cubicBezTo>
                <a:cubicBezTo>
                  <a:pt x="11748" y="21284"/>
                  <a:pt x="11767" y="21246"/>
                  <a:pt x="11780" y="21209"/>
                </a:cubicBezTo>
                <a:cubicBezTo>
                  <a:pt x="11793" y="21172"/>
                  <a:pt x="11805" y="21135"/>
                  <a:pt x="11813" y="21091"/>
                </a:cubicBezTo>
                <a:cubicBezTo>
                  <a:pt x="11830" y="20985"/>
                  <a:pt x="11831" y="20899"/>
                  <a:pt x="11821" y="20832"/>
                </a:cubicBezTo>
                <a:cubicBezTo>
                  <a:pt x="11800" y="20697"/>
                  <a:pt x="11711" y="20637"/>
                  <a:pt x="11506" y="20609"/>
                </a:cubicBezTo>
                <a:cubicBezTo>
                  <a:pt x="11400" y="20595"/>
                  <a:pt x="11267" y="20588"/>
                  <a:pt x="11099" y="20588"/>
                </a:cubicBezTo>
                <a:cubicBezTo>
                  <a:pt x="10875" y="20588"/>
                  <a:pt x="10698" y="20571"/>
                  <a:pt x="10559" y="20546"/>
                </a:cubicBezTo>
                <a:cubicBezTo>
                  <a:pt x="10488" y="20534"/>
                  <a:pt x="10426" y="20522"/>
                  <a:pt x="10377" y="20504"/>
                </a:cubicBezTo>
                <a:cubicBezTo>
                  <a:pt x="10325" y="20487"/>
                  <a:pt x="10291" y="20463"/>
                  <a:pt x="10260" y="20441"/>
                </a:cubicBezTo>
                <a:cubicBezTo>
                  <a:pt x="10198" y="20397"/>
                  <a:pt x="10175" y="20346"/>
                  <a:pt x="10186" y="20288"/>
                </a:cubicBezTo>
                <a:cubicBezTo>
                  <a:pt x="10237" y="19998"/>
                  <a:pt x="11133" y="19581"/>
                  <a:pt x="12452" y="19409"/>
                </a:cubicBezTo>
                <a:cubicBezTo>
                  <a:pt x="12844" y="19357"/>
                  <a:pt x="13103" y="19339"/>
                  <a:pt x="13290" y="19381"/>
                </a:cubicBezTo>
                <a:cubicBezTo>
                  <a:pt x="13385" y="19401"/>
                  <a:pt x="13458" y="19436"/>
                  <a:pt x="13523" y="19485"/>
                </a:cubicBezTo>
                <a:cubicBezTo>
                  <a:pt x="13588" y="19534"/>
                  <a:pt x="13647" y="19601"/>
                  <a:pt x="13697" y="19681"/>
                </a:cubicBezTo>
                <a:cubicBezTo>
                  <a:pt x="13767" y="19792"/>
                  <a:pt x="13812" y="19898"/>
                  <a:pt x="13838" y="19988"/>
                </a:cubicBezTo>
                <a:cubicBezTo>
                  <a:pt x="13865" y="20079"/>
                  <a:pt x="13869" y="20150"/>
                  <a:pt x="13838" y="20176"/>
                </a:cubicBezTo>
                <a:cubicBezTo>
                  <a:pt x="13808" y="20202"/>
                  <a:pt x="13845" y="20255"/>
                  <a:pt x="13921" y="20323"/>
                </a:cubicBezTo>
                <a:cubicBezTo>
                  <a:pt x="13998" y="20391"/>
                  <a:pt x="14116" y="20476"/>
                  <a:pt x="14262" y="20553"/>
                </a:cubicBezTo>
                <a:cubicBezTo>
                  <a:pt x="14508" y="20683"/>
                  <a:pt x="14630" y="20741"/>
                  <a:pt x="14660" y="20714"/>
                </a:cubicBezTo>
                <a:cubicBezTo>
                  <a:pt x="14675" y="20700"/>
                  <a:pt x="14666" y="20669"/>
                  <a:pt x="14635" y="20609"/>
                </a:cubicBezTo>
                <a:cubicBezTo>
                  <a:pt x="14605" y="20549"/>
                  <a:pt x="14556" y="20462"/>
                  <a:pt x="14486" y="20351"/>
                </a:cubicBezTo>
                <a:cubicBezTo>
                  <a:pt x="14432" y="20266"/>
                  <a:pt x="14396" y="20187"/>
                  <a:pt x="14370" y="20113"/>
                </a:cubicBezTo>
                <a:cubicBezTo>
                  <a:pt x="14342" y="20038"/>
                  <a:pt x="14322" y="19966"/>
                  <a:pt x="14320" y="19904"/>
                </a:cubicBezTo>
                <a:cubicBezTo>
                  <a:pt x="14314" y="19720"/>
                  <a:pt x="14420" y="19601"/>
                  <a:pt x="14594" y="19569"/>
                </a:cubicBezTo>
                <a:cubicBezTo>
                  <a:pt x="14709" y="19548"/>
                  <a:pt x="14855" y="19568"/>
                  <a:pt x="15025" y="19632"/>
                </a:cubicBezTo>
                <a:cubicBezTo>
                  <a:pt x="15110" y="19664"/>
                  <a:pt x="15196" y="19708"/>
                  <a:pt x="15291" y="19765"/>
                </a:cubicBezTo>
                <a:cubicBezTo>
                  <a:pt x="15975" y="20170"/>
                  <a:pt x="16603" y="20035"/>
                  <a:pt x="16603" y="19478"/>
                </a:cubicBezTo>
                <a:cubicBezTo>
                  <a:pt x="16603" y="19037"/>
                  <a:pt x="17224" y="18505"/>
                  <a:pt x="17483" y="18725"/>
                </a:cubicBezTo>
                <a:cubicBezTo>
                  <a:pt x="17506" y="18744"/>
                  <a:pt x="17533" y="18757"/>
                  <a:pt x="17574" y="18760"/>
                </a:cubicBezTo>
                <a:cubicBezTo>
                  <a:pt x="17655" y="18764"/>
                  <a:pt x="17767" y="18730"/>
                  <a:pt x="17881" y="18676"/>
                </a:cubicBezTo>
                <a:cubicBezTo>
                  <a:pt x="17938" y="18649"/>
                  <a:pt x="18000" y="18617"/>
                  <a:pt x="18055" y="18578"/>
                </a:cubicBezTo>
                <a:cubicBezTo>
                  <a:pt x="18203" y="18474"/>
                  <a:pt x="18277" y="18383"/>
                  <a:pt x="18296" y="18292"/>
                </a:cubicBezTo>
                <a:cubicBezTo>
                  <a:pt x="18306" y="18246"/>
                  <a:pt x="18308" y="18206"/>
                  <a:pt x="18288" y="18159"/>
                </a:cubicBezTo>
                <a:cubicBezTo>
                  <a:pt x="18267" y="18112"/>
                  <a:pt x="18222" y="18065"/>
                  <a:pt x="18172" y="18013"/>
                </a:cubicBezTo>
                <a:cubicBezTo>
                  <a:pt x="18088" y="17928"/>
                  <a:pt x="18045" y="17849"/>
                  <a:pt x="18039" y="17782"/>
                </a:cubicBezTo>
                <a:cubicBezTo>
                  <a:pt x="18036" y="17749"/>
                  <a:pt x="18047" y="17721"/>
                  <a:pt x="18064" y="17692"/>
                </a:cubicBezTo>
                <a:cubicBezTo>
                  <a:pt x="18080" y="17662"/>
                  <a:pt x="18110" y="17633"/>
                  <a:pt x="18147" y="17608"/>
                </a:cubicBezTo>
                <a:cubicBezTo>
                  <a:pt x="18292" y="17510"/>
                  <a:pt x="18589" y="17445"/>
                  <a:pt x="19051" y="17413"/>
                </a:cubicBezTo>
                <a:cubicBezTo>
                  <a:pt x="19174" y="17404"/>
                  <a:pt x="19276" y="17387"/>
                  <a:pt x="19359" y="17364"/>
                </a:cubicBezTo>
                <a:cubicBezTo>
                  <a:pt x="19442" y="17341"/>
                  <a:pt x="19510" y="17315"/>
                  <a:pt x="19558" y="17273"/>
                </a:cubicBezTo>
                <a:cubicBezTo>
                  <a:pt x="19654" y="17190"/>
                  <a:pt x="19687" y="17060"/>
                  <a:pt x="19674" y="16875"/>
                </a:cubicBezTo>
                <a:cubicBezTo>
                  <a:pt x="19665" y="16740"/>
                  <a:pt x="19629" y="16626"/>
                  <a:pt x="19591" y="16554"/>
                </a:cubicBezTo>
                <a:cubicBezTo>
                  <a:pt x="19586" y="16544"/>
                  <a:pt x="19580" y="16542"/>
                  <a:pt x="19574" y="16533"/>
                </a:cubicBezTo>
                <a:cubicBezTo>
                  <a:pt x="19560" y="16513"/>
                  <a:pt x="19549" y="16494"/>
                  <a:pt x="19533" y="16484"/>
                </a:cubicBezTo>
                <a:cubicBezTo>
                  <a:pt x="19510" y="16471"/>
                  <a:pt x="19482" y="16465"/>
                  <a:pt x="19458" y="16477"/>
                </a:cubicBezTo>
                <a:cubicBezTo>
                  <a:pt x="19434" y="16490"/>
                  <a:pt x="19391" y="16499"/>
                  <a:pt x="19334" y="16498"/>
                </a:cubicBezTo>
                <a:cubicBezTo>
                  <a:pt x="19163" y="16496"/>
                  <a:pt x="18871" y="16439"/>
                  <a:pt x="18578" y="16345"/>
                </a:cubicBezTo>
                <a:cubicBezTo>
                  <a:pt x="17969" y="16149"/>
                  <a:pt x="17916" y="16062"/>
                  <a:pt x="18213" y="15759"/>
                </a:cubicBezTo>
                <a:cubicBezTo>
                  <a:pt x="18261" y="15710"/>
                  <a:pt x="18309" y="15638"/>
                  <a:pt x="18354" y="15542"/>
                </a:cubicBezTo>
                <a:cubicBezTo>
                  <a:pt x="18399" y="15447"/>
                  <a:pt x="18433" y="15333"/>
                  <a:pt x="18470" y="15207"/>
                </a:cubicBezTo>
                <a:cubicBezTo>
                  <a:pt x="18545" y="14955"/>
                  <a:pt x="18601" y="14656"/>
                  <a:pt x="18620" y="14370"/>
                </a:cubicBezTo>
                <a:cubicBezTo>
                  <a:pt x="18710" y="12973"/>
                  <a:pt x="18845" y="12278"/>
                  <a:pt x="19093" y="11941"/>
                </a:cubicBezTo>
                <a:cubicBezTo>
                  <a:pt x="19129" y="11891"/>
                  <a:pt x="19169" y="11850"/>
                  <a:pt x="19209" y="11815"/>
                </a:cubicBezTo>
                <a:cubicBezTo>
                  <a:pt x="19345" y="11701"/>
                  <a:pt x="19492" y="11680"/>
                  <a:pt x="19633" y="11725"/>
                </a:cubicBezTo>
                <a:cubicBezTo>
                  <a:pt x="19679" y="11740"/>
                  <a:pt x="19722" y="11757"/>
                  <a:pt x="19765" y="11788"/>
                </a:cubicBezTo>
                <a:cubicBezTo>
                  <a:pt x="19853" y="11848"/>
                  <a:pt x="19933" y="11938"/>
                  <a:pt x="19998" y="12053"/>
                </a:cubicBezTo>
                <a:cubicBezTo>
                  <a:pt x="20030" y="12110"/>
                  <a:pt x="20057" y="12173"/>
                  <a:pt x="20081" y="12241"/>
                </a:cubicBezTo>
                <a:cubicBezTo>
                  <a:pt x="20105" y="12310"/>
                  <a:pt x="20125" y="12385"/>
                  <a:pt x="20139" y="12464"/>
                </a:cubicBezTo>
                <a:cubicBezTo>
                  <a:pt x="20184" y="12733"/>
                  <a:pt x="20463" y="12908"/>
                  <a:pt x="20911" y="12953"/>
                </a:cubicBezTo>
                <a:lnTo>
                  <a:pt x="21600" y="13023"/>
                </a:lnTo>
                <a:cubicBezTo>
                  <a:pt x="21572" y="10188"/>
                  <a:pt x="21486" y="8305"/>
                  <a:pt x="21368" y="8305"/>
                </a:cubicBezTo>
                <a:cubicBezTo>
                  <a:pt x="20964" y="8305"/>
                  <a:pt x="20297" y="6950"/>
                  <a:pt x="20297" y="6135"/>
                </a:cubicBezTo>
                <a:cubicBezTo>
                  <a:pt x="20297" y="5493"/>
                  <a:pt x="20219" y="5389"/>
                  <a:pt x="19807" y="5499"/>
                </a:cubicBezTo>
                <a:cubicBezTo>
                  <a:pt x="19249" y="5649"/>
                  <a:pt x="18512" y="5085"/>
                  <a:pt x="18960" y="4850"/>
                </a:cubicBezTo>
                <a:cubicBezTo>
                  <a:pt x="19138" y="4757"/>
                  <a:pt x="19085" y="4521"/>
                  <a:pt x="18811" y="4166"/>
                </a:cubicBezTo>
                <a:cubicBezTo>
                  <a:pt x="18579" y="3867"/>
                  <a:pt x="18285" y="3673"/>
                  <a:pt x="18155" y="3741"/>
                </a:cubicBezTo>
                <a:cubicBezTo>
                  <a:pt x="18025" y="3809"/>
                  <a:pt x="17841" y="3702"/>
                  <a:pt x="17748" y="3496"/>
                </a:cubicBezTo>
                <a:cubicBezTo>
                  <a:pt x="17474" y="2890"/>
                  <a:pt x="16543" y="2166"/>
                  <a:pt x="15507" y="1759"/>
                </a:cubicBezTo>
                <a:cubicBezTo>
                  <a:pt x="14975" y="1550"/>
                  <a:pt x="14500" y="1292"/>
                  <a:pt x="14453" y="1186"/>
                </a:cubicBezTo>
                <a:cubicBezTo>
                  <a:pt x="14405" y="1081"/>
                  <a:pt x="14085" y="919"/>
                  <a:pt x="13747" y="831"/>
                </a:cubicBezTo>
                <a:cubicBezTo>
                  <a:pt x="13244" y="698"/>
                  <a:pt x="13150" y="745"/>
                  <a:pt x="13216" y="1082"/>
                </a:cubicBezTo>
                <a:cubicBezTo>
                  <a:pt x="13306" y="1545"/>
                  <a:pt x="13007" y="2052"/>
                  <a:pt x="12643" y="2052"/>
                </a:cubicBezTo>
                <a:cubicBezTo>
                  <a:pt x="12312" y="2052"/>
                  <a:pt x="11597" y="841"/>
                  <a:pt x="11597" y="279"/>
                </a:cubicBezTo>
                <a:cubicBezTo>
                  <a:pt x="11597" y="156"/>
                  <a:pt x="11571" y="66"/>
                  <a:pt x="11439" y="0"/>
                </a:cubicBezTo>
                <a:close/>
                <a:moveTo>
                  <a:pt x="141" y="11767"/>
                </a:moveTo>
                <a:cubicBezTo>
                  <a:pt x="52" y="11789"/>
                  <a:pt x="22" y="11922"/>
                  <a:pt x="8" y="12150"/>
                </a:cubicBezTo>
                <a:cubicBezTo>
                  <a:pt x="6" y="12379"/>
                  <a:pt x="1" y="12685"/>
                  <a:pt x="0" y="12939"/>
                </a:cubicBezTo>
                <a:cubicBezTo>
                  <a:pt x="19" y="13499"/>
                  <a:pt x="140" y="13479"/>
                  <a:pt x="905" y="13183"/>
                </a:cubicBezTo>
                <a:cubicBezTo>
                  <a:pt x="1353" y="13010"/>
                  <a:pt x="1577" y="12745"/>
                  <a:pt x="1577" y="12388"/>
                </a:cubicBezTo>
                <a:cubicBezTo>
                  <a:pt x="1577" y="12093"/>
                  <a:pt x="1462" y="11909"/>
                  <a:pt x="1320" y="11983"/>
                </a:cubicBezTo>
                <a:cubicBezTo>
                  <a:pt x="1178" y="12057"/>
                  <a:pt x="816" y="12011"/>
                  <a:pt x="523" y="11878"/>
                </a:cubicBezTo>
                <a:cubicBezTo>
                  <a:pt x="338" y="11794"/>
                  <a:pt x="220" y="11747"/>
                  <a:pt x="141" y="11767"/>
                </a:cubicBezTo>
                <a:close/>
                <a:moveTo>
                  <a:pt x="20164" y="14335"/>
                </a:moveTo>
                <a:cubicBezTo>
                  <a:pt x="20072" y="14335"/>
                  <a:pt x="19990" y="14354"/>
                  <a:pt x="19923" y="14384"/>
                </a:cubicBezTo>
                <a:cubicBezTo>
                  <a:pt x="19871" y="14407"/>
                  <a:pt x="19825" y="14440"/>
                  <a:pt x="19799" y="14474"/>
                </a:cubicBezTo>
                <a:cubicBezTo>
                  <a:pt x="19779" y="14501"/>
                  <a:pt x="19765" y="14527"/>
                  <a:pt x="19765" y="14558"/>
                </a:cubicBezTo>
                <a:cubicBezTo>
                  <a:pt x="19765" y="14589"/>
                  <a:pt x="19779" y="14615"/>
                  <a:pt x="19799" y="14642"/>
                </a:cubicBezTo>
                <a:cubicBezTo>
                  <a:pt x="19819" y="14668"/>
                  <a:pt x="19846" y="14699"/>
                  <a:pt x="19882" y="14719"/>
                </a:cubicBezTo>
                <a:cubicBezTo>
                  <a:pt x="19953" y="14760"/>
                  <a:pt x="20054" y="14782"/>
                  <a:pt x="20164" y="14782"/>
                </a:cubicBezTo>
                <a:cubicBezTo>
                  <a:pt x="20381" y="14782"/>
                  <a:pt x="20562" y="14681"/>
                  <a:pt x="20562" y="14558"/>
                </a:cubicBezTo>
                <a:cubicBezTo>
                  <a:pt x="20562" y="14497"/>
                  <a:pt x="20517" y="14438"/>
                  <a:pt x="20446" y="14398"/>
                </a:cubicBezTo>
                <a:cubicBezTo>
                  <a:pt x="20433" y="14392"/>
                  <a:pt x="20417" y="14389"/>
                  <a:pt x="20405" y="14384"/>
                </a:cubicBezTo>
                <a:cubicBezTo>
                  <a:pt x="20337" y="14354"/>
                  <a:pt x="20256" y="14335"/>
                  <a:pt x="20164" y="14335"/>
                </a:cubicBezTo>
                <a:close/>
              </a:path>
            </a:pathLst>
          </a:custGeom>
          <a:ln w="12700">
            <a:miter lim="400000"/>
          </a:ln>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84FB0-BC55-44C6-BF46-4F778071639E}" type="datetime1">
              <a:rPr lang="sv-SE" smtClean="0"/>
              <a:t>2017-02-17</a:t>
            </a:fld>
            <a:endParaRPr lang="sv-SE"/>
          </a:p>
        </p:txBody>
      </p:sp>
      <p:sp>
        <p:nvSpPr>
          <p:cNvPr id="5" name="Platshållare för sidfo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2017-02-15 Roland Örtengren</a:t>
            </a:r>
            <a:endParaRPr lang="sv-SE"/>
          </a:p>
        </p:txBody>
      </p:sp>
      <p:sp>
        <p:nvSpPr>
          <p:cNvPr id="6" name="Platshållare för bild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1CC4B-27BD-4545-8522-6CBDDE1A21A5}" type="slidenum">
              <a:rPr lang="sv-SE" smtClean="0"/>
              <a:t>‹#›</a:t>
            </a:fld>
            <a:endParaRPr lang="sv-SE"/>
          </a:p>
        </p:txBody>
      </p:sp>
    </p:spTree>
    <p:extLst>
      <p:ext uri="{BB962C8B-B14F-4D97-AF65-F5344CB8AC3E}">
        <p14:creationId xmlns:p14="http://schemas.microsoft.com/office/powerpoint/2010/main" val="263627969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B66C3-145C-473A-A38E-DA5707992280}" type="datetime1">
              <a:rPr lang="sv-SE" smtClean="0"/>
              <a:t>2017-02-17</a:t>
            </a:fld>
            <a:endParaRPr lang="sv-SE"/>
          </a:p>
        </p:txBody>
      </p:sp>
      <p:sp>
        <p:nvSpPr>
          <p:cNvPr id="5" name="Platshållare för sidfo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2017-02-15 Roland Örtengren</a:t>
            </a:r>
            <a:endParaRPr lang="sv-SE"/>
          </a:p>
        </p:txBody>
      </p:sp>
      <p:sp>
        <p:nvSpPr>
          <p:cNvPr id="6" name="Platshållare för bild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A5113-53B6-4169-A4B8-3EC27A8E4BD9}" type="slidenum">
              <a:rPr lang="sv-SE" smtClean="0"/>
              <a:t>‹#›</a:t>
            </a:fld>
            <a:endParaRPr lang="sv-SE"/>
          </a:p>
        </p:txBody>
      </p:sp>
    </p:spTree>
    <p:extLst>
      <p:ext uri="{BB962C8B-B14F-4D97-AF65-F5344CB8AC3E}">
        <p14:creationId xmlns:p14="http://schemas.microsoft.com/office/powerpoint/2010/main" val="146527035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0BF9F-6D8C-4631-8220-AAE840DDDFCE}" type="datetime1">
              <a:rPr lang="sv-SE" smtClean="0"/>
              <a:t>2017-02-17</a:t>
            </a:fld>
            <a:endParaRPr lang="sv-SE"/>
          </a:p>
        </p:txBody>
      </p:sp>
      <p:sp>
        <p:nvSpPr>
          <p:cNvPr id="5" name="Platshållare för sidfo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2017-02-15 Roland Örtengren</a:t>
            </a:r>
            <a:endParaRPr lang="sv-SE"/>
          </a:p>
        </p:txBody>
      </p:sp>
      <p:sp>
        <p:nvSpPr>
          <p:cNvPr id="6" name="Platshållare för bild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2E8D4-2A4D-4F06-89BA-7BDDFECB7AAF}" type="slidenum">
              <a:rPr lang="sv-SE" smtClean="0"/>
              <a:t>‹#›</a:t>
            </a:fld>
            <a:endParaRPr lang="sv-SE"/>
          </a:p>
        </p:txBody>
      </p:sp>
    </p:spTree>
    <p:extLst>
      <p:ext uri="{BB962C8B-B14F-4D97-AF65-F5344CB8AC3E}">
        <p14:creationId xmlns:p14="http://schemas.microsoft.com/office/powerpoint/2010/main" val="154767150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F4387-675B-4388-AB7B-1D76E7327716}" type="datetime1">
              <a:rPr lang="sv-SE" smtClean="0"/>
              <a:t>2017-02-17</a:t>
            </a:fld>
            <a:endParaRPr lang="sv-SE"/>
          </a:p>
        </p:txBody>
      </p:sp>
      <p:sp>
        <p:nvSpPr>
          <p:cNvPr id="5" name="Platshållare för sidfo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2017-02-15 Roland Örtengren</a:t>
            </a:r>
            <a:endParaRPr lang="sv-SE"/>
          </a:p>
        </p:txBody>
      </p:sp>
      <p:sp>
        <p:nvSpPr>
          <p:cNvPr id="6" name="Platshållare för bild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01F76-EDB5-41EF-88E8-5E3201D3C703}" type="slidenum">
              <a:rPr lang="sv-SE" smtClean="0"/>
              <a:t>‹#›</a:t>
            </a:fld>
            <a:endParaRPr lang="sv-SE"/>
          </a:p>
        </p:txBody>
      </p:sp>
    </p:spTree>
    <p:extLst>
      <p:ext uri="{BB962C8B-B14F-4D97-AF65-F5344CB8AC3E}">
        <p14:creationId xmlns:p14="http://schemas.microsoft.com/office/powerpoint/2010/main" val="325301812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8B04D-7BC4-417C-93C2-4E7C1590941F}" type="datetime1">
              <a:rPr lang="sv-SE" smtClean="0"/>
              <a:t>2017-02-17</a:t>
            </a:fld>
            <a:endParaRPr lang="sv-SE"/>
          </a:p>
        </p:txBody>
      </p:sp>
      <p:sp>
        <p:nvSpPr>
          <p:cNvPr id="5" name="Platshållare för sidfo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2017-02-15 Roland Örtengren</a:t>
            </a:r>
            <a:endParaRPr lang="sv-SE" dirty="0"/>
          </a:p>
        </p:txBody>
      </p:sp>
      <p:sp>
        <p:nvSpPr>
          <p:cNvPr id="6" name="Platshållare för bild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7E309-B5D7-460A-829E-554FB6DB766B}" type="slidenum">
              <a:rPr lang="sv-SE" smtClean="0"/>
              <a:t>‹#›</a:t>
            </a:fld>
            <a:endParaRPr lang="sv-SE"/>
          </a:p>
        </p:txBody>
      </p:sp>
    </p:spTree>
    <p:extLst>
      <p:ext uri="{BB962C8B-B14F-4D97-AF65-F5344CB8AC3E}">
        <p14:creationId xmlns:p14="http://schemas.microsoft.com/office/powerpoint/2010/main" val="381894822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49541-3107-4A0C-9A68-5C7A33A6EE22}" type="datetime1">
              <a:rPr lang="sv-SE" smtClean="0"/>
              <a:t>2017-02-17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2017-02-15 Roland Örtengren</a:t>
            </a: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DBBFB-4700-4F39-8D7C-B91C3DEFF9A8}" type="slidenum">
              <a:rPr lang="sv-SE" smtClean="0"/>
              <a:t>‹#›</a:t>
            </a:fld>
            <a:endParaRPr lang="sv-SE"/>
          </a:p>
        </p:txBody>
      </p:sp>
    </p:spTree>
    <p:extLst>
      <p:ext uri="{BB962C8B-B14F-4D97-AF65-F5344CB8AC3E}">
        <p14:creationId xmlns:p14="http://schemas.microsoft.com/office/powerpoint/2010/main" val="62509480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xk.se/miljonamnden/dokume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a:xfrm>
            <a:off x="611188" y="620688"/>
            <a:ext cx="7772400" cy="1296144"/>
          </a:xfrm>
        </p:spPr>
        <p:txBody>
          <a:bodyPr/>
          <a:lstStyle/>
          <a:p>
            <a:pPr eaLnBrk="1" hangingPunct="1"/>
            <a:r>
              <a:rPr lang="sv-SE" altLang="sv-SE" sz="4000" b="1" dirty="0" smtClean="0">
                <a:solidFill>
                  <a:srgbClr val="365F91"/>
                </a:solidFill>
                <a:latin typeface="Cambria" pitchFamily="18" charset="0"/>
                <a:cs typeface="Times New Roman" pitchFamily="18" charset="0"/>
              </a:rPr>
              <a:t>Aktuellt om miljö</a:t>
            </a:r>
            <a:br>
              <a:rPr lang="sv-SE" altLang="sv-SE" sz="4000" b="1" dirty="0" smtClean="0">
                <a:solidFill>
                  <a:srgbClr val="365F91"/>
                </a:solidFill>
                <a:latin typeface="Cambria" pitchFamily="18" charset="0"/>
                <a:cs typeface="Times New Roman" pitchFamily="18" charset="0"/>
              </a:rPr>
            </a:br>
            <a:r>
              <a:rPr lang="sv-SE" altLang="sv-SE" sz="4000" b="1" dirty="0" smtClean="0">
                <a:solidFill>
                  <a:srgbClr val="365F91"/>
                </a:solidFill>
                <a:latin typeface="Cambria" pitchFamily="18" charset="0"/>
                <a:cs typeface="Times New Roman" pitchFamily="18" charset="0"/>
              </a:rPr>
              <a:t> </a:t>
            </a:r>
            <a:r>
              <a:rPr lang="sv-SE" altLang="sv-SE" sz="4000" b="1" dirty="0" err="1" smtClean="0">
                <a:solidFill>
                  <a:srgbClr val="365F91"/>
                </a:solidFill>
                <a:latin typeface="Cambria" pitchFamily="18" charset="0"/>
                <a:cs typeface="Times New Roman" pitchFamily="18" charset="0"/>
              </a:rPr>
              <a:t>SkBF:s</a:t>
            </a:r>
            <a:r>
              <a:rPr lang="sv-SE" altLang="sv-SE" sz="4000" b="1" dirty="0" smtClean="0">
                <a:solidFill>
                  <a:srgbClr val="365F91"/>
                </a:solidFill>
                <a:latin typeface="Cambria" pitchFamily="18" charset="0"/>
                <a:cs typeface="Times New Roman" pitchFamily="18" charset="0"/>
              </a:rPr>
              <a:t> Miljökonferens</a:t>
            </a:r>
            <a:endParaRPr lang="sv-SE" altLang="sv-SE" sz="4000" b="1" dirty="0" smtClean="0"/>
          </a:p>
        </p:txBody>
      </p:sp>
      <p:sp>
        <p:nvSpPr>
          <p:cNvPr id="12292" name="Rectangle 3"/>
          <p:cNvSpPr>
            <a:spLocks noGrp="1" noChangeArrowheads="1"/>
          </p:cNvSpPr>
          <p:nvPr>
            <p:ph type="subTitle" idx="1"/>
          </p:nvPr>
        </p:nvSpPr>
        <p:spPr>
          <a:xfrm>
            <a:off x="971600" y="2276872"/>
            <a:ext cx="7992888" cy="3600400"/>
          </a:xfrm>
        </p:spPr>
        <p:txBody>
          <a:bodyPr/>
          <a:lstStyle/>
          <a:p>
            <a:pPr marL="457200" indent="-457200" algn="l" eaLnBrk="1" hangingPunct="1">
              <a:buFont typeface="Arial" panose="020B0604020202020204" pitchFamily="34" charset="0"/>
              <a:buChar char="•"/>
            </a:pPr>
            <a:r>
              <a:rPr lang="sv-SE" altLang="sv-SE" b="1" dirty="0">
                <a:latin typeface="Arial" panose="020B0604020202020204" pitchFamily="34" charset="0"/>
                <a:cs typeface="Arial" panose="020B0604020202020204" pitchFamily="34" charset="0"/>
              </a:rPr>
              <a:t>Dagens </a:t>
            </a:r>
            <a:r>
              <a:rPr lang="sv-SE" altLang="sv-SE" b="1" dirty="0" smtClean="0">
                <a:latin typeface="Arial" panose="020B0604020202020204" pitchFamily="34" charset="0"/>
                <a:cs typeface="Arial" panose="020B0604020202020204" pitchFamily="34" charset="0"/>
              </a:rPr>
              <a:t>presentation</a:t>
            </a:r>
          </a:p>
          <a:p>
            <a:pPr algn="l" eaLnBrk="1" hangingPunct="1"/>
            <a:r>
              <a:rPr lang="sv-SE" altLang="sv-SE" b="1" dirty="0">
                <a:latin typeface="Arial" panose="020B0604020202020204" pitchFamily="34" charset="0"/>
                <a:cs typeface="Arial" panose="020B0604020202020204" pitchFamily="34" charset="0"/>
              </a:rPr>
              <a:t>	</a:t>
            </a:r>
            <a:r>
              <a:rPr lang="sv-SE" altLang="sv-SE" b="1" dirty="0" smtClean="0">
                <a:latin typeface="Arial" panose="020B0604020202020204" pitchFamily="34" charset="0"/>
                <a:cs typeface="Arial" panose="020B0604020202020204" pitchFamily="34" charset="0"/>
              </a:rPr>
              <a:t>Miljöverksamheten inom SBU</a:t>
            </a:r>
          </a:p>
          <a:p>
            <a:pPr algn="l" eaLnBrk="1" hangingPunct="1"/>
            <a:r>
              <a:rPr lang="sv-SE" altLang="sv-SE" b="1" dirty="0">
                <a:latin typeface="Arial" panose="020B0604020202020204" pitchFamily="34" charset="0"/>
                <a:cs typeface="Arial" panose="020B0604020202020204" pitchFamily="34" charset="0"/>
              </a:rPr>
              <a:t>	</a:t>
            </a:r>
            <a:r>
              <a:rPr lang="sv-SE" altLang="sv-SE" b="1" dirty="0" smtClean="0">
                <a:latin typeface="Arial" panose="020B0604020202020204" pitchFamily="34" charset="0"/>
                <a:cs typeface="Arial" panose="020B0604020202020204" pitchFamily="34" charset="0"/>
              </a:rPr>
              <a:t/>
            </a:r>
            <a:br>
              <a:rPr lang="sv-SE" altLang="sv-SE" b="1" dirty="0" smtClean="0">
                <a:latin typeface="Arial" panose="020B0604020202020204" pitchFamily="34" charset="0"/>
                <a:cs typeface="Arial" panose="020B0604020202020204" pitchFamily="34" charset="0"/>
              </a:rPr>
            </a:br>
            <a:r>
              <a:rPr lang="sv-SE" altLang="sv-SE" b="1" dirty="0" smtClean="0">
                <a:latin typeface="Arial" panose="020B0604020202020204" pitchFamily="34" charset="0"/>
                <a:cs typeface="Arial" panose="020B0604020202020204" pitchFamily="34" charset="0"/>
              </a:rPr>
              <a:t>	</a:t>
            </a:r>
            <a:r>
              <a:rPr lang="sv-SE" altLang="sv-SE" b="1" dirty="0" smtClean="0"/>
              <a:t>Översikt av utvecklingen nationellt </a:t>
            </a:r>
            <a:br>
              <a:rPr lang="sv-SE" altLang="sv-SE" b="1" dirty="0" smtClean="0"/>
            </a:br>
            <a:r>
              <a:rPr lang="sv-SE" altLang="sv-SE" b="1" dirty="0"/>
              <a:t>	</a:t>
            </a:r>
            <a:r>
              <a:rPr lang="sv-SE" altLang="sv-SE" b="1" dirty="0" smtClean="0"/>
              <a:t/>
            </a:r>
            <a:br>
              <a:rPr lang="sv-SE" altLang="sv-SE" b="1" dirty="0" smtClean="0"/>
            </a:br>
            <a:r>
              <a:rPr lang="sv-SE" altLang="sv-SE" b="1" dirty="0" smtClean="0"/>
              <a:t>	Råd och tips för miljöarbetet</a:t>
            </a:r>
          </a:p>
          <a:p>
            <a:pPr eaLnBrk="1" hangingPunct="1"/>
            <a:endParaRPr lang="sv-SE" altLang="sv-SE" b="1"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3331685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457200" y="116632"/>
            <a:ext cx="8229600" cy="1008112"/>
          </a:xfrm>
        </p:spPr>
        <p:txBody>
          <a:bodyPr/>
          <a:lstStyle/>
          <a:p>
            <a:pPr eaLnBrk="1" hangingPunct="1"/>
            <a:r>
              <a:rPr lang="sv-SE" altLang="sv-SE" b="1" dirty="0" smtClean="0">
                <a:solidFill>
                  <a:srgbClr val="365F91"/>
                </a:solidFill>
                <a:latin typeface="Cambria" pitchFamily="18" charset="0"/>
                <a:cs typeface="Times New Roman" pitchFamily="18" charset="0"/>
              </a:rPr>
              <a:t>SBU – Miljökommittén</a:t>
            </a:r>
            <a:endParaRPr lang="sv-SE" altLang="sv-SE" dirty="0" smtClean="0"/>
          </a:p>
        </p:txBody>
      </p:sp>
      <p:sp>
        <p:nvSpPr>
          <p:cNvPr id="15363" name="Platshållare för innehåll 2"/>
          <p:cNvSpPr>
            <a:spLocks noGrp="1"/>
          </p:cNvSpPr>
          <p:nvPr>
            <p:ph idx="1"/>
          </p:nvPr>
        </p:nvSpPr>
        <p:spPr>
          <a:xfrm>
            <a:off x="457200" y="1412776"/>
            <a:ext cx="8229600" cy="4537174"/>
          </a:xfrm>
        </p:spPr>
        <p:txBody>
          <a:bodyPr/>
          <a:lstStyle/>
          <a:p>
            <a:pPr marL="0" indent="0" eaLnBrk="1" hangingPunct="1">
              <a:buNone/>
            </a:pPr>
            <a:r>
              <a:rPr lang="sv-SE" altLang="sv-SE" sz="2400" b="1" dirty="0">
                <a:solidFill>
                  <a:srgbClr val="4F81BD"/>
                </a:solidFill>
                <a:latin typeface="Cambria" pitchFamily="18" charset="0"/>
                <a:cs typeface="Times New Roman" pitchFamily="18" charset="0"/>
              </a:rPr>
              <a:t>Förslag</a:t>
            </a:r>
            <a:r>
              <a:rPr lang="sv-SE" altLang="sv-SE" b="1" dirty="0">
                <a:solidFill>
                  <a:srgbClr val="4F81BD"/>
                </a:solidFill>
                <a:latin typeface="Cambria" pitchFamily="18" charset="0"/>
                <a:cs typeface="Times New Roman" pitchFamily="18" charset="0"/>
              </a:rPr>
              <a:t> Policy </a:t>
            </a:r>
            <a:r>
              <a:rPr lang="sv-SE" altLang="sv-SE" b="1" dirty="0" smtClean="0">
                <a:solidFill>
                  <a:srgbClr val="4F81BD"/>
                </a:solidFill>
                <a:latin typeface="Cambria" pitchFamily="18" charset="0"/>
                <a:cs typeface="Times New Roman" pitchFamily="18" charset="0"/>
              </a:rPr>
              <a:t>och mål, åtgärdspunkter</a:t>
            </a:r>
          </a:p>
          <a:p>
            <a:pPr lvl="0"/>
            <a:r>
              <a:rPr lang="sv-SE" sz="2400" dirty="0" smtClean="0"/>
              <a:t>miljöombud </a:t>
            </a:r>
            <a:r>
              <a:rPr lang="sv-SE" sz="2400" dirty="0"/>
              <a:t>i alla förbund och klubbar</a:t>
            </a:r>
          </a:p>
          <a:p>
            <a:pPr lvl="0"/>
            <a:r>
              <a:rPr lang="sv-SE" sz="2400" dirty="0"/>
              <a:t>medverkan i utredningar och planeringsorgan</a:t>
            </a:r>
          </a:p>
          <a:p>
            <a:pPr lvl="0"/>
            <a:r>
              <a:rPr lang="sv-SE" sz="2400" dirty="0"/>
              <a:t>utbildning av alla miljöombud</a:t>
            </a:r>
          </a:p>
          <a:p>
            <a:pPr lvl="0"/>
            <a:r>
              <a:rPr lang="sv-SE" sz="2400" dirty="0"/>
              <a:t>inlägg om miljöfrågor i Båtliv och på webbplatser, m.m</a:t>
            </a:r>
            <a:r>
              <a:rPr lang="sv-SE" sz="2400" dirty="0" smtClean="0"/>
              <a:t>.</a:t>
            </a:r>
          </a:p>
          <a:p>
            <a:pPr lvl="0"/>
            <a:r>
              <a:rPr lang="sv-SE" sz="2400" dirty="0"/>
              <a:t>s</a:t>
            </a:r>
            <a:r>
              <a:rPr lang="sv-SE" sz="2400" dirty="0" smtClean="0"/>
              <a:t>tällningstaganden i olika frågor </a:t>
            </a:r>
          </a:p>
          <a:p>
            <a:pPr marL="0" lvl="0" indent="0">
              <a:buNone/>
            </a:pPr>
            <a:endParaRPr lang="sv-SE" altLang="sv-SE" sz="2400" dirty="0" smtClean="0"/>
          </a:p>
          <a:p>
            <a:pPr marL="0" lvl="0" indent="0">
              <a:buNone/>
            </a:pPr>
            <a:r>
              <a:rPr lang="sv-SE" altLang="sv-SE" sz="2400" b="1" dirty="0" smtClean="0">
                <a:solidFill>
                  <a:srgbClr val="4F81BD"/>
                </a:solidFill>
                <a:latin typeface="Cambria" pitchFamily="18" charset="0"/>
                <a:cs typeface="Times New Roman" pitchFamily="18" charset="0"/>
              </a:rPr>
              <a:t>Policy </a:t>
            </a:r>
            <a:r>
              <a:rPr lang="sv-SE" altLang="sv-SE" sz="2400" b="1" dirty="0">
                <a:solidFill>
                  <a:srgbClr val="4F81BD"/>
                </a:solidFill>
                <a:latin typeface="Cambria" pitchFamily="18" charset="0"/>
                <a:cs typeface="Times New Roman" pitchFamily="18" charset="0"/>
              </a:rPr>
              <a:t>och </a:t>
            </a:r>
            <a:r>
              <a:rPr lang="sv-SE" altLang="sv-SE" sz="2400" b="1" dirty="0" smtClean="0">
                <a:solidFill>
                  <a:srgbClr val="4F81BD"/>
                </a:solidFill>
                <a:latin typeface="Cambria" pitchFamily="18" charset="0"/>
                <a:cs typeface="Times New Roman" pitchFamily="18" charset="0"/>
              </a:rPr>
              <a:t>mål kommer att diskuteras på miljökonferensen i Älvsjö 11-12 mars (Royal Star Hotell)</a:t>
            </a:r>
          </a:p>
          <a:p>
            <a:pPr marL="0" lvl="0" indent="0">
              <a:buNone/>
            </a:pPr>
            <a:r>
              <a:rPr lang="sv-SE" sz="2400" dirty="0" smtClean="0"/>
              <a:t>Anmälan senast 17 februari, se www.batunionen.se</a:t>
            </a:r>
            <a:endParaRPr lang="sv-SE" sz="2400" dirty="0"/>
          </a:p>
          <a:p>
            <a:pPr marL="0" indent="0" eaLnBrk="1" hangingPunct="1">
              <a:buNone/>
            </a:pPr>
            <a:r>
              <a:rPr lang="sv-SE" sz="2300" dirty="0" smtClean="0"/>
              <a:t/>
            </a:r>
            <a:br>
              <a:rPr lang="sv-SE" sz="2300" dirty="0" smtClean="0"/>
            </a:br>
            <a:endParaRPr lang="sv-SE" altLang="sv-SE" dirty="0" smtClean="0"/>
          </a:p>
        </p:txBody>
      </p:sp>
      <p:sp>
        <p:nvSpPr>
          <p:cNvPr id="4" name="Platshållare för sidfot 3"/>
          <p:cNvSpPr>
            <a:spLocks noGrp="1"/>
          </p:cNvSpPr>
          <p:nvPr>
            <p:ph type="ftr" sz="quarter" idx="11"/>
          </p:nvPr>
        </p:nvSpPr>
        <p:spPr>
          <a:xfrm>
            <a:off x="3275856" y="6309320"/>
            <a:ext cx="2895600" cy="539087"/>
          </a:xfrm>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2801754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a:solidFill>
                  <a:srgbClr val="365F91"/>
                </a:solidFill>
                <a:latin typeface="Cambria" pitchFamily="18" charset="0"/>
                <a:cs typeface="Times New Roman" pitchFamily="18" charset="0"/>
              </a:rPr>
              <a:t>Ö</a:t>
            </a:r>
            <a:r>
              <a:rPr lang="sv-SE" altLang="sv-SE" b="1" dirty="0" smtClean="0">
                <a:solidFill>
                  <a:srgbClr val="365F91"/>
                </a:solidFill>
                <a:latin typeface="Cambria" pitchFamily="18" charset="0"/>
                <a:cs typeface="Times New Roman" pitchFamily="18" charset="0"/>
              </a:rPr>
              <a:t>versikt nationellt</a:t>
            </a:r>
            <a:endParaRPr lang="sv-SE" altLang="sv-SE" dirty="0" smtClean="0"/>
          </a:p>
        </p:txBody>
      </p:sp>
      <p:sp>
        <p:nvSpPr>
          <p:cNvPr id="19459" name="Platshållare för innehåll 2"/>
          <p:cNvSpPr>
            <a:spLocks noGrp="1"/>
          </p:cNvSpPr>
          <p:nvPr>
            <p:ph idx="1"/>
          </p:nvPr>
        </p:nvSpPr>
        <p:spPr>
          <a:xfrm>
            <a:off x="489654" y="1411755"/>
            <a:ext cx="8229600" cy="4349750"/>
          </a:xfrm>
        </p:spPr>
        <p:txBody>
          <a:bodyPr/>
          <a:lstStyle/>
          <a:p>
            <a:pPr eaLnBrk="1" hangingPunct="1"/>
            <a:r>
              <a:rPr lang="sv-SE" altLang="sv-SE" sz="2400" dirty="0" smtClean="0">
                <a:latin typeface="Arial" panose="020B0604020202020204" pitchFamily="34" charset="0"/>
                <a:cs typeface="Arial" panose="020B0604020202020204" pitchFamily="34" charset="0"/>
              </a:rPr>
              <a:t>Miljöbalken (1999-01-01) - De 16 miljökvalitetsmålen</a:t>
            </a:r>
          </a:p>
          <a:p>
            <a:pPr eaLnBrk="1" hangingPunct="1">
              <a:lnSpc>
                <a:spcPct val="90000"/>
              </a:lnSpc>
            </a:pPr>
            <a:r>
              <a:rPr lang="sv-SE" altLang="sv-SE" sz="2400" dirty="0" smtClean="0"/>
              <a:t>Miljömålsberedningen – Miljömålsrådet</a:t>
            </a:r>
            <a:r>
              <a:rPr lang="sv-SE" altLang="sv-SE" sz="2400" dirty="0"/>
              <a:t> </a:t>
            </a:r>
            <a:r>
              <a:rPr lang="sv-SE" altLang="sv-SE" sz="2400" dirty="0" smtClean="0"/>
              <a:t>- Skrovmålet</a:t>
            </a:r>
          </a:p>
          <a:p>
            <a:pPr eaLnBrk="1" hangingPunct="1">
              <a:lnSpc>
                <a:spcPct val="90000"/>
              </a:lnSpc>
            </a:pPr>
            <a:r>
              <a:rPr lang="sv-SE" altLang="sv-SE" sz="2400" dirty="0"/>
              <a:t>Koppar godkänt av EU</a:t>
            </a:r>
          </a:p>
          <a:p>
            <a:pPr eaLnBrk="1" hangingPunct="1">
              <a:lnSpc>
                <a:spcPct val="90000"/>
              </a:lnSpc>
            </a:pPr>
            <a:r>
              <a:rPr lang="sv-SE" altLang="sv-SE" sz="2400" dirty="0" smtClean="0"/>
              <a:t>Ren botten utan gift</a:t>
            </a:r>
          </a:p>
          <a:p>
            <a:pPr eaLnBrk="1" hangingPunct="1">
              <a:lnSpc>
                <a:spcPct val="90000"/>
              </a:lnSpc>
            </a:pPr>
            <a:r>
              <a:rPr lang="sv-SE" altLang="sv-SE" sz="2400" dirty="0" smtClean="0"/>
              <a:t>Miljöcoacher</a:t>
            </a:r>
          </a:p>
          <a:p>
            <a:pPr eaLnBrk="1" hangingPunct="1">
              <a:lnSpc>
                <a:spcPct val="90000"/>
              </a:lnSpc>
            </a:pPr>
            <a:r>
              <a:rPr lang="sv-SE" altLang="sv-SE" sz="2400" dirty="0" smtClean="0"/>
              <a:t>Föreläggande om miljöstation i Stockholm</a:t>
            </a:r>
          </a:p>
          <a:p>
            <a:pPr eaLnBrk="1" hangingPunct="1">
              <a:lnSpc>
                <a:spcPct val="90000"/>
              </a:lnSpc>
            </a:pPr>
            <a:r>
              <a:rPr lang="sv-SE" altLang="sv-SE" sz="2400" dirty="0" smtClean="0"/>
              <a:t>SMBF miljöaktiviteter – policy, konferens, miljöskola</a:t>
            </a:r>
          </a:p>
          <a:p>
            <a:pPr eaLnBrk="1" hangingPunct="1">
              <a:lnSpc>
                <a:spcPct val="90000"/>
              </a:lnSpc>
            </a:pPr>
            <a:r>
              <a:rPr lang="sv-SE" altLang="sv-SE" sz="2400" dirty="0" smtClean="0"/>
              <a:t>Miljöfrågornas intressenter</a:t>
            </a:r>
          </a:p>
          <a:p>
            <a:pPr eaLnBrk="1" hangingPunct="1">
              <a:lnSpc>
                <a:spcPct val="90000"/>
              </a:lnSpc>
            </a:pPr>
            <a:r>
              <a:rPr lang="sv-SE" altLang="sv-SE" sz="2400" dirty="0" smtClean="0"/>
              <a:t>Delmål för </a:t>
            </a:r>
            <a:r>
              <a:rPr lang="sv-SE" altLang="sv-SE" sz="2400" dirty="0" err="1" smtClean="0"/>
              <a:t>MiK</a:t>
            </a:r>
            <a:endParaRPr lang="sv-SE" altLang="sv-SE" sz="2400" dirty="0" smtClean="0"/>
          </a:p>
          <a:p>
            <a:pPr marL="0" indent="0" eaLnBrk="1" hangingPunct="1">
              <a:buNone/>
            </a:pPr>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167856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Miljön är allas ansvar</a:t>
            </a:r>
            <a:endParaRPr lang="sv-SE" altLang="sv-SE" dirty="0" smtClean="0"/>
          </a:p>
        </p:txBody>
      </p:sp>
      <p:sp>
        <p:nvSpPr>
          <p:cNvPr id="13315" name="Platshållare för innehåll 2"/>
          <p:cNvSpPr>
            <a:spLocks noGrp="1"/>
          </p:cNvSpPr>
          <p:nvPr>
            <p:ph idx="1"/>
          </p:nvPr>
        </p:nvSpPr>
        <p:spPr>
          <a:xfrm>
            <a:off x="457200" y="1417638"/>
            <a:ext cx="8229600" cy="4532312"/>
          </a:xfrm>
        </p:spPr>
        <p:txBody>
          <a:bodyPr/>
          <a:lstStyle/>
          <a:p>
            <a:pPr eaLnBrk="1" hangingPunct="1"/>
            <a:r>
              <a:rPr lang="sv-SE" altLang="sv-SE" dirty="0" smtClean="0"/>
              <a:t>Lagarna finns i Miljöbalken – 7 delar</a:t>
            </a:r>
          </a:p>
          <a:p>
            <a:pPr eaLnBrk="1" hangingPunct="1"/>
            <a:r>
              <a:rPr lang="sv-SE" altLang="sv-SE" dirty="0" smtClean="0"/>
              <a:t>Tillsynen utövas av </a:t>
            </a:r>
            <a:br>
              <a:rPr lang="sv-SE" altLang="sv-SE" dirty="0" smtClean="0"/>
            </a:br>
            <a:r>
              <a:rPr lang="sv-SE" altLang="sv-SE" dirty="0" smtClean="0"/>
              <a:t>   </a:t>
            </a:r>
            <a:r>
              <a:rPr lang="sv-SE" altLang="sv-SE" sz="2800" dirty="0" smtClean="0"/>
              <a:t>Naturvårdsverket,</a:t>
            </a:r>
            <a:br>
              <a:rPr lang="sv-SE" altLang="sv-SE" sz="2800" dirty="0" smtClean="0"/>
            </a:br>
            <a:r>
              <a:rPr lang="sv-SE" altLang="sv-SE" sz="2800" dirty="0" smtClean="0"/>
              <a:t>   Havs- och vattenmyndigheten, </a:t>
            </a:r>
            <a:br>
              <a:rPr lang="sv-SE" altLang="sv-SE" sz="2800" dirty="0" smtClean="0"/>
            </a:br>
            <a:r>
              <a:rPr lang="sv-SE" altLang="sv-SE" sz="2800" dirty="0" smtClean="0"/>
              <a:t>   länsstyrelserna, andra statliga myndigheter </a:t>
            </a:r>
            <a:br>
              <a:rPr lang="sv-SE" altLang="sv-SE" sz="2800" dirty="0" smtClean="0"/>
            </a:br>
            <a:r>
              <a:rPr lang="sv-SE" altLang="sv-SE" sz="2800" dirty="0" smtClean="0"/>
              <a:t>   kommunerna</a:t>
            </a:r>
          </a:p>
          <a:p>
            <a:pPr eaLnBrk="1" hangingPunct="1"/>
            <a:r>
              <a:rPr lang="sv-SE" altLang="sv-SE" dirty="0" smtClean="0"/>
              <a:t>Riksdagen har </a:t>
            </a:r>
            <a:r>
              <a:rPr lang="sv-SE" altLang="sv-SE" dirty="0"/>
              <a:t>beslutat om 16 </a:t>
            </a:r>
            <a:r>
              <a:rPr lang="sv-SE" altLang="sv-SE" dirty="0" smtClean="0"/>
              <a:t>Miljömål</a:t>
            </a:r>
          </a:p>
          <a:p>
            <a:pPr eaLnBrk="1" hangingPunct="1"/>
            <a:r>
              <a:rPr lang="sv-SE" altLang="sv-SE" dirty="0" smtClean="0"/>
              <a:t>Hamnverksamhet räknas som miljöfarlig</a:t>
            </a:r>
            <a:r>
              <a:rPr lang="sv-SE" altLang="sv-SE" dirty="0"/>
              <a:t/>
            </a:r>
            <a:br>
              <a:rPr lang="sv-SE" altLang="sv-SE" dirty="0"/>
            </a:br>
            <a:r>
              <a:rPr lang="sv-SE" altLang="sv-SE" dirty="0" smtClean="0"/>
              <a:t>    </a:t>
            </a:r>
            <a:r>
              <a:rPr lang="sv-SE" altLang="sv-SE" sz="2800" dirty="0" smtClean="0"/>
              <a:t>(tillstånd behövs)</a:t>
            </a: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114"/>
          </a:xfrm>
        </p:spPr>
        <p:txBody>
          <a:bodyPr/>
          <a:lstStyle/>
          <a:p>
            <a:r>
              <a:rPr lang="sv-SE" sz="3200" dirty="0" smtClean="0"/>
              <a:t/>
            </a:r>
            <a:br>
              <a:rPr lang="sv-SE" sz="3200" dirty="0" smtClean="0"/>
            </a:br>
            <a:r>
              <a:rPr lang="sv-SE" altLang="sv-SE" sz="3200" b="1" dirty="0" smtClean="0">
                <a:solidFill>
                  <a:srgbClr val="365F91"/>
                </a:solidFill>
                <a:latin typeface="Cambria" pitchFamily="18" charset="0"/>
                <a:cs typeface="Times New Roman" pitchFamily="18" charset="0"/>
              </a:rPr>
              <a:t>De 16 nationella miljökvalitetsmålen</a:t>
            </a:r>
            <a:r>
              <a:rPr lang="sv-SE" dirty="0"/>
              <a:t/>
            </a:r>
            <a:br>
              <a:rPr lang="sv-SE" dirty="0"/>
            </a:br>
            <a:endParaRPr lang="sv-SE" dirty="0"/>
          </a:p>
        </p:txBody>
      </p:sp>
      <p:sp>
        <p:nvSpPr>
          <p:cNvPr id="3" name="Platshållare för innehåll 2"/>
          <p:cNvSpPr>
            <a:spLocks noGrp="1"/>
          </p:cNvSpPr>
          <p:nvPr>
            <p:ph idx="1"/>
          </p:nvPr>
        </p:nvSpPr>
        <p:spPr>
          <a:xfrm>
            <a:off x="395536" y="1340768"/>
            <a:ext cx="8229600" cy="1224136"/>
          </a:xfrm>
        </p:spPr>
        <p:txBody>
          <a:bodyPr/>
          <a:lstStyle/>
          <a:p>
            <a:r>
              <a:rPr lang="sv-SE" sz="1600" dirty="0" smtClean="0"/>
              <a:t>Antogs </a:t>
            </a:r>
            <a:r>
              <a:rPr lang="sv-SE" sz="1600" dirty="0"/>
              <a:t>1999 (mål 1-15) och 2005 (mål 16) av Sveriges riksdag</a:t>
            </a:r>
            <a:r>
              <a:rPr lang="sv-SE" sz="1600" dirty="0" smtClean="0"/>
              <a:t>.</a:t>
            </a:r>
            <a:br>
              <a:rPr lang="sv-SE" sz="1600" dirty="0" smtClean="0"/>
            </a:br>
            <a:r>
              <a:rPr lang="sv-SE" sz="1600" dirty="0" smtClean="0"/>
              <a:t/>
            </a:r>
            <a:br>
              <a:rPr lang="sv-SE" sz="1600" dirty="0" smtClean="0"/>
            </a:br>
            <a:r>
              <a:rPr lang="sv-SE" sz="1600" dirty="0" smtClean="0"/>
              <a:t>Anger </a:t>
            </a:r>
            <a:r>
              <a:rPr lang="sv-SE" sz="1600" dirty="0"/>
              <a:t>vilka kvaliteter miljön ska ha det angivna </a:t>
            </a:r>
            <a:r>
              <a:rPr lang="sv-SE" sz="1600" dirty="0" err="1"/>
              <a:t>målåret</a:t>
            </a:r>
            <a:r>
              <a:rPr lang="sv-SE" sz="1600" dirty="0"/>
              <a:t>, vilket för de allra flesta målen är 2020. Syftet med </a:t>
            </a:r>
            <a:r>
              <a:rPr lang="sv-SE" sz="1600" dirty="0" smtClean="0"/>
              <a:t>målen är </a:t>
            </a:r>
            <a:r>
              <a:rPr lang="sv-SE" sz="1600" dirty="0"/>
              <a:t>att nå en miljömässigt hållbar utveckling på lång sikt</a:t>
            </a:r>
            <a:r>
              <a:rPr lang="sv-SE" sz="1600" dirty="0" smtClean="0"/>
              <a:t>.</a:t>
            </a:r>
          </a:p>
          <a:p>
            <a:endParaRPr lang="sv-SE" sz="1600" dirty="0"/>
          </a:p>
          <a:p>
            <a:pPr marL="0" indent="0">
              <a:buNone/>
            </a:pPr>
            <a:endParaRPr lang="sv-SE" dirty="0"/>
          </a:p>
        </p:txBody>
      </p:sp>
      <p:sp>
        <p:nvSpPr>
          <p:cNvPr id="5" name="Platshållare för innehåll 2"/>
          <p:cNvSpPr txBox="1">
            <a:spLocks/>
          </p:cNvSpPr>
          <p:nvPr/>
        </p:nvSpPr>
        <p:spPr bwMode="auto">
          <a:xfrm>
            <a:off x="539552" y="2780928"/>
            <a:ext cx="822960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sv-SE" sz="1600" dirty="0"/>
              <a:t>1. Begränsad klimatpåverkan</a:t>
            </a:r>
          </a:p>
          <a:p>
            <a:pPr lvl="0"/>
            <a:r>
              <a:rPr lang="sv-SE" sz="1600" dirty="0"/>
              <a:t>2. Frisk luft</a:t>
            </a:r>
          </a:p>
          <a:p>
            <a:pPr lvl="0"/>
            <a:r>
              <a:rPr lang="sv-SE" sz="1600" dirty="0"/>
              <a:t>3. Bara naturlig försurning</a:t>
            </a:r>
          </a:p>
          <a:p>
            <a:pPr lvl="0"/>
            <a:r>
              <a:rPr lang="sv-SE" sz="1600" dirty="0"/>
              <a:t>4. Giftfri miljö</a:t>
            </a:r>
          </a:p>
          <a:p>
            <a:pPr lvl="0"/>
            <a:r>
              <a:rPr lang="sv-SE" sz="1600" dirty="0"/>
              <a:t>5. Skyddande ozonskikt</a:t>
            </a:r>
          </a:p>
          <a:p>
            <a:pPr lvl="0"/>
            <a:r>
              <a:rPr lang="sv-SE" sz="1600" dirty="0"/>
              <a:t>6. Säker strålmiljö</a:t>
            </a:r>
          </a:p>
          <a:p>
            <a:pPr lvl="0"/>
            <a:r>
              <a:rPr lang="sv-SE" sz="1600" dirty="0"/>
              <a:t>7. Ingen övergödning</a:t>
            </a:r>
          </a:p>
          <a:p>
            <a:pPr lvl="0"/>
            <a:r>
              <a:rPr lang="sv-SE" sz="1600" dirty="0"/>
              <a:t>8. Levande sjöar och vattendrag</a:t>
            </a:r>
          </a:p>
          <a:p>
            <a:pPr lvl="0"/>
            <a:r>
              <a:rPr lang="sv-SE" sz="1600" dirty="0"/>
              <a:t>9. Grundvatten av god </a:t>
            </a:r>
            <a:r>
              <a:rPr lang="sv-SE" sz="1600" dirty="0" smtClean="0"/>
              <a:t>kvalitet</a:t>
            </a:r>
          </a:p>
          <a:p>
            <a:r>
              <a:rPr lang="sv-SE" sz="1600" dirty="0"/>
              <a:t>10. </a:t>
            </a:r>
            <a:r>
              <a:rPr lang="sv-SE" sz="1600" dirty="0" smtClean="0"/>
              <a:t>Hav i </a:t>
            </a:r>
            <a:r>
              <a:rPr lang="sv-SE" sz="1600" dirty="0"/>
              <a:t>balans samt levande </a:t>
            </a:r>
            <a:r>
              <a:rPr lang="sv-SE" sz="1600" dirty="0" smtClean="0"/>
              <a:t>kust</a:t>
            </a:r>
            <a:br>
              <a:rPr lang="sv-SE" sz="1600" dirty="0" smtClean="0"/>
            </a:br>
            <a:r>
              <a:rPr lang="sv-SE" sz="1600" dirty="0" smtClean="0"/>
              <a:t>      och skärgård</a:t>
            </a:r>
            <a:endParaRPr lang="sv-SE" sz="1600" dirty="0"/>
          </a:p>
          <a:p>
            <a:pPr lvl="0"/>
            <a:r>
              <a:rPr lang="sv-SE" sz="1600" dirty="0"/>
              <a:t>11. Myllrande </a:t>
            </a:r>
            <a:r>
              <a:rPr lang="sv-SE" sz="1600" dirty="0" smtClean="0"/>
              <a:t>våtmarker</a:t>
            </a:r>
            <a:endParaRPr lang="sv-SE" sz="1600" dirty="0"/>
          </a:p>
          <a:p>
            <a:pPr lvl="0"/>
            <a:r>
              <a:rPr lang="sv-SE" sz="1600" dirty="0"/>
              <a:t>12. Levande skogar</a:t>
            </a:r>
          </a:p>
          <a:p>
            <a:pPr lvl="0"/>
            <a:r>
              <a:rPr lang="sv-SE" sz="1600" dirty="0"/>
              <a:t>13. Ett rikt odlingslandskap</a:t>
            </a:r>
          </a:p>
          <a:p>
            <a:pPr lvl="0"/>
            <a:r>
              <a:rPr lang="sv-SE" sz="1600" dirty="0"/>
              <a:t>14. Storslagen </a:t>
            </a:r>
            <a:r>
              <a:rPr lang="sv-SE" sz="1600" dirty="0" smtClean="0"/>
              <a:t>fjällmiljö</a:t>
            </a:r>
          </a:p>
          <a:p>
            <a:pPr lvl="0"/>
            <a:r>
              <a:rPr lang="sv-SE" sz="1600" dirty="0" smtClean="0"/>
              <a:t>15</a:t>
            </a:r>
            <a:r>
              <a:rPr lang="sv-SE" sz="1600" dirty="0"/>
              <a:t>. God bebyggd miljö</a:t>
            </a:r>
          </a:p>
          <a:p>
            <a:pPr lvl="0"/>
            <a:r>
              <a:rPr lang="sv-SE" sz="1600" dirty="0"/>
              <a:t>16. Ett rikt växt- och </a:t>
            </a:r>
            <a:r>
              <a:rPr lang="sv-SE" sz="1600" dirty="0" smtClean="0"/>
              <a:t>djurliv</a:t>
            </a:r>
            <a:br>
              <a:rPr lang="sv-SE" sz="1600" dirty="0" smtClean="0"/>
            </a:br>
            <a:r>
              <a:rPr lang="sv-SE" sz="1600" dirty="0" smtClean="0"/>
              <a:t>(Se </a:t>
            </a:r>
            <a:r>
              <a:rPr lang="sv-SE" sz="1600" dirty="0" err="1" smtClean="0"/>
              <a:t>Wikipedia</a:t>
            </a:r>
            <a:r>
              <a:rPr lang="sv-SE" sz="1600" dirty="0" smtClean="0"/>
              <a:t> för utförligare beskrivning)</a:t>
            </a:r>
          </a:p>
        </p:txBody>
      </p:sp>
      <p:sp>
        <p:nvSpPr>
          <p:cNvPr id="8" name="Platshållare för sidfot 7"/>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80209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Miljömålsberedningen</a:t>
            </a:r>
            <a:endParaRPr lang="sv-SE" altLang="sv-SE" dirty="0" smtClean="0"/>
          </a:p>
        </p:txBody>
      </p:sp>
      <p:sp>
        <p:nvSpPr>
          <p:cNvPr id="19459" name="Platshållare för innehåll 2"/>
          <p:cNvSpPr>
            <a:spLocks noGrp="1"/>
          </p:cNvSpPr>
          <p:nvPr>
            <p:ph idx="1"/>
          </p:nvPr>
        </p:nvSpPr>
        <p:spPr/>
        <p:txBody>
          <a:bodyPr/>
          <a:lstStyle/>
          <a:p>
            <a:endParaRPr lang="sv-SE" sz="2000" dirty="0"/>
          </a:p>
          <a:p>
            <a:r>
              <a:rPr lang="sv-SE" sz="2400" dirty="0" smtClean="0"/>
              <a:t>Miljömålsberedningen </a:t>
            </a:r>
            <a:r>
              <a:rPr lang="sv-SE" sz="2400" dirty="0"/>
              <a:t>ska ge regeringen råd om hur generationsmålet och miljökvalitetsmålen kan nås på ett sätt som är kostnadseffektivt ur ett samhällsekonomiskt perspektiv. Beredningen inrättades 1 juli 2010 för att nå bred politisk samsyn kring miljöfrågorna.</a:t>
            </a:r>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693583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Miljömålsrådet</a:t>
            </a:r>
            <a:endParaRPr lang="sv-SE" altLang="sv-SE" dirty="0" smtClean="0"/>
          </a:p>
        </p:txBody>
      </p:sp>
      <p:sp>
        <p:nvSpPr>
          <p:cNvPr id="19459" name="Platshållare för innehåll 2"/>
          <p:cNvSpPr>
            <a:spLocks noGrp="1"/>
          </p:cNvSpPr>
          <p:nvPr>
            <p:ph idx="1"/>
          </p:nvPr>
        </p:nvSpPr>
        <p:spPr>
          <a:xfrm>
            <a:off x="457200" y="1417638"/>
            <a:ext cx="8229600" cy="4532312"/>
          </a:xfrm>
        </p:spPr>
        <p:txBody>
          <a:bodyPr/>
          <a:lstStyle/>
          <a:p>
            <a:r>
              <a:rPr lang="sv-SE" sz="2400" dirty="0" smtClean="0"/>
              <a:t>Regeringen </a:t>
            </a:r>
            <a:r>
              <a:rPr lang="sv-SE" sz="2400" dirty="0"/>
              <a:t>har inrättat Miljömålsrådet för att stärka de </a:t>
            </a:r>
            <a:r>
              <a:rPr lang="sv-SE" sz="2400" b="1" dirty="0"/>
              <a:t>berörda</a:t>
            </a:r>
            <a:r>
              <a:rPr lang="sv-SE" sz="2400" dirty="0"/>
              <a:t> </a:t>
            </a:r>
            <a:r>
              <a:rPr lang="sv-SE" sz="2400" b="1" dirty="0"/>
              <a:t>myndigheternas</a:t>
            </a:r>
            <a:r>
              <a:rPr lang="sv-SE" sz="2400" dirty="0"/>
              <a:t> roll i genomförandet av miljöpolitiken. 2016 är Miljömålsrådets första år.</a:t>
            </a:r>
            <a:br>
              <a:rPr lang="sv-SE" sz="2400" dirty="0"/>
            </a:br>
            <a:r>
              <a:rPr lang="sv-SE" sz="2400" dirty="0"/>
              <a:t>Första mars 2016 lyfte Miljömålsrådet </a:t>
            </a:r>
            <a:r>
              <a:rPr lang="sv-SE" sz="2400" dirty="0" smtClean="0"/>
              <a:t>fram 44 </a:t>
            </a:r>
            <a:r>
              <a:rPr lang="sv-SE" sz="2400" b="1" dirty="0"/>
              <a:t>samverkansåtgärder</a:t>
            </a:r>
            <a:r>
              <a:rPr lang="sv-SE" sz="2400" dirty="0" smtClean="0"/>
              <a:t>.</a:t>
            </a:r>
            <a:br>
              <a:rPr lang="sv-SE" sz="2400" dirty="0" smtClean="0"/>
            </a:br>
            <a:r>
              <a:rPr lang="sv-SE" sz="2400" dirty="0" smtClean="0"/>
              <a:t> </a:t>
            </a:r>
          </a:p>
          <a:p>
            <a:r>
              <a:rPr lang="sv-SE" sz="2400" b="1" dirty="0" smtClean="0"/>
              <a:t>Ta </a:t>
            </a:r>
            <a:r>
              <a:rPr lang="sv-SE" sz="2400" b="1" dirty="0"/>
              <a:t>fram åtgärder och </a:t>
            </a:r>
            <a:r>
              <a:rPr lang="sv-SE" sz="2400" b="1" dirty="0" smtClean="0"/>
              <a:t>intensifiera </a:t>
            </a:r>
            <a:r>
              <a:rPr lang="sv-SE" sz="2400" b="1" dirty="0"/>
              <a:t>arbetet</a:t>
            </a:r>
            <a:r>
              <a:rPr lang="sv-SE" sz="2400" dirty="0"/>
              <a:t/>
            </a:r>
            <a:br>
              <a:rPr lang="sv-SE" sz="2400" dirty="0"/>
            </a:br>
            <a:r>
              <a:rPr lang="sv-SE" sz="2400" dirty="0"/>
              <a:t> – </a:t>
            </a:r>
            <a:r>
              <a:rPr lang="sv-SE" sz="2400" i="1" dirty="0" smtClean="0">
                <a:latin typeface="Calibri" panose="020F0502020204030204" pitchFamily="34" charset="0"/>
              </a:rPr>
              <a:t>Tanken </a:t>
            </a:r>
            <a:r>
              <a:rPr lang="sv-SE" sz="2400" i="1" dirty="0">
                <a:latin typeface="Calibri" panose="020F0502020204030204" pitchFamily="34" charset="0"/>
              </a:rPr>
              <a:t>är att bidra till att miljömålen uppfylls och att stärka samarbetet mellan myndigheterna så att vi kommer bort från stuprörstänkande och kan lösa målkonflikter</a:t>
            </a:r>
            <a:r>
              <a:rPr lang="sv-SE" sz="2400" dirty="0"/>
              <a:t>, säger Maria Wetterstrand, </a:t>
            </a:r>
            <a:r>
              <a:rPr lang="sv-SE" sz="2400" dirty="0" smtClean="0"/>
              <a:t>Miljömålsrådets </a:t>
            </a:r>
            <a:r>
              <a:rPr lang="sv-SE" sz="2400" dirty="0"/>
              <a:t>ordförande.</a:t>
            </a:r>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034440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Miljömålsrådet</a:t>
            </a:r>
            <a:endParaRPr lang="sv-SE" altLang="sv-SE" dirty="0" smtClean="0"/>
          </a:p>
        </p:txBody>
      </p:sp>
      <p:sp>
        <p:nvSpPr>
          <p:cNvPr id="19459" name="Platshållare för innehåll 2"/>
          <p:cNvSpPr>
            <a:spLocks noGrp="1"/>
          </p:cNvSpPr>
          <p:nvPr>
            <p:ph idx="1"/>
          </p:nvPr>
        </p:nvSpPr>
        <p:spPr>
          <a:xfrm>
            <a:off x="457200" y="1417638"/>
            <a:ext cx="8229600" cy="4532312"/>
          </a:xfrm>
        </p:spPr>
        <p:txBody>
          <a:bodyPr/>
          <a:lstStyle/>
          <a:p>
            <a:pPr marL="0" indent="0">
              <a:buNone/>
            </a:pPr>
            <a:r>
              <a:rPr lang="sv-SE" sz="2400" b="1" dirty="0" smtClean="0"/>
              <a:t>Integrera </a:t>
            </a:r>
            <a:r>
              <a:rPr lang="sv-SE" sz="2400" b="1" dirty="0"/>
              <a:t>miljömålen med de globala målen </a:t>
            </a:r>
          </a:p>
          <a:p>
            <a:r>
              <a:rPr lang="sv-SE" sz="2400" dirty="0"/>
              <a:t>Miljömålen behöver tas tillvara och integreras med genomförande och uppföljning av de globala hållbarhetsmålen i Agenda 2030. </a:t>
            </a:r>
            <a:endParaRPr lang="sv-SE" sz="2400" dirty="0" smtClean="0"/>
          </a:p>
          <a:p>
            <a:r>
              <a:rPr lang="sv-SE" sz="2400" dirty="0" smtClean="0"/>
              <a:t>Det </a:t>
            </a:r>
            <a:r>
              <a:rPr lang="sv-SE" sz="2400" dirty="0"/>
              <a:t>är viktigt att inte fastna i diskussioner </a:t>
            </a:r>
            <a:r>
              <a:rPr lang="sv-SE" sz="2400" dirty="0" smtClean="0"/>
              <a:t>utan </a:t>
            </a:r>
            <a:r>
              <a:rPr lang="sv-SE" sz="2400" dirty="0"/>
              <a:t>att fokusera på att få saker att hända. </a:t>
            </a:r>
            <a:endParaRPr lang="sv-SE" sz="2400" dirty="0" smtClean="0"/>
          </a:p>
          <a:p>
            <a:pPr marL="0" indent="0">
              <a:buNone/>
            </a:pPr>
            <a:r>
              <a:rPr lang="sv-SE" sz="2400" dirty="0" smtClean="0"/>
              <a:t>    Detta </a:t>
            </a:r>
            <a:r>
              <a:rPr lang="sv-SE" sz="2400" dirty="0"/>
              <a:t>är två slutsatser från Miljömålsrådets </a:t>
            </a:r>
            <a:r>
              <a:rPr lang="sv-SE" sz="2400" dirty="0" smtClean="0"/>
              <a:t>möte</a:t>
            </a:r>
            <a:br>
              <a:rPr lang="sv-SE" sz="2400" dirty="0" smtClean="0"/>
            </a:br>
            <a:r>
              <a:rPr lang="sv-SE" sz="2400" dirty="0" smtClean="0"/>
              <a:t>    </a:t>
            </a:r>
            <a:r>
              <a:rPr lang="sv-SE" sz="2400" dirty="0"/>
              <a:t>29 </a:t>
            </a:r>
            <a:r>
              <a:rPr lang="sv-SE" sz="2400" dirty="0" smtClean="0"/>
              <a:t>november 2016. </a:t>
            </a:r>
          </a:p>
          <a:p>
            <a:endParaRPr lang="sv-SE" sz="2400" dirty="0" smtClean="0"/>
          </a:p>
          <a:p>
            <a:pPr marL="0" indent="0">
              <a:buNone/>
            </a:pPr>
            <a:r>
              <a:rPr lang="sv-SE" sz="2400" dirty="0"/>
              <a:t> </a:t>
            </a:r>
            <a:r>
              <a:rPr lang="sv-SE" sz="2400" dirty="0" smtClean="0"/>
              <a:t>   </a:t>
            </a:r>
          </a:p>
          <a:p>
            <a:pPr marL="0" indent="0">
              <a:buNone/>
            </a:pPr>
            <a:endParaRPr lang="sv-SE" sz="2400" dirty="0"/>
          </a:p>
          <a:p>
            <a:endParaRPr lang="sv-SE" sz="2400" dirty="0"/>
          </a:p>
          <a:p>
            <a:pPr marL="0" indent="0">
              <a:buNone/>
            </a:pPr>
            <a:endParaRPr lang="sv-SE" altLang="sv-SE" sz="2400" b="1" dirty="0" smtClean="0">
              <a:solidFill>
                <a:srgbClr val="365F91"/>
              </a:solidFill>
              <a:latin typeface="Cambria" pitchFamily="18" charset="0"/>
              <a:cs typeface="Times New Roman" pitchFamily="18" charset="0"/>
            </a:endParaRP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497634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Miljömålsrådet</a:t>
            </a:r>
            <a:endParaRPr lang="sv-SE" altLang="sv-SE" dirty="0" smtClean="0"/>
          </a:p>
        </p:txBody>
      </p:sp>
      <p:sp>
        <p:nvSpPr>
          <p:cNvPr id="19459" name="Platshållare för innehåll 2"/>
          <p:cNvSpPr>
            <a:spLocks noGrp="1"/>
          </p:cNvSpPr>
          <p:nvPr>
            <p:ph idx="1"/>
          </p:nvPr>
        </p:nvSpPr>
        <p:spPr>
          <a:xfrm>
            <a:off x="457200" y="1417638"/>
            <a:ext cx="8229600" cy="4532312"/>
          </a:xfrm>
        </p:spPr>
        <p:txBody>
          <a:bodyPr/>
          <a:lstStyle/>
          <a:p>
            <a:pPr marL="0" indent="0">
              <a:buNone/>
            </a:pPr>
            <a:r>
              <a:rPr lang="sv-SE" sz="2400" b="1" dirty="0" smtClean="0"/>
              <a:t>Ytterligare</a:t>
            </a:r>
          </a:p>
          <a:p>
            <a:r>
              <a:rPr lang="sv-SE" sz="2400" dirty="0" smtClean="0"/>
              <a:t>Systematiskt miljöarbete</a:t>
            </a:r>
          </a:p>
          <a:p>
            <a:r>
              <a:rPr lang="sv-SE" sz="2400" dirty="0" smtClean="0"/>
              <a:t>Stimulera till miljösmart (=hållbar) konsumtion </a:t>
            </a:r>
            <a:br>
              <a:rPr lang="sv-SE" sz="2400" dirty="0" smtClean="0"/>
            </a:br>
            <a:r>
              <a:rPr lang="sv-SE" sz="1600" dirty="0" smtClean="0"/>
              <a:t>(7 fokusområden)</a:t>
            </a:r>
          </a:p>
          <a:p>
            <a:pPr marL="0" indent="0">
              <a:buNone/>
            </a:pPr>
            <a:endParaRPr lang="sv-SE" sz="2400" dirty="0" smtClean="0"/>
          </a:p>
          <a:p>
            <a:pPr marL="0" indent="0">
              <a:buNone/>
            </a:pPr>
            <a:r>
              <a:rPr lang="sv-SE" sz="2400" b="1" dirty="0">
                <a:solidFill>
                  <a:schemeClr val="accent5">
                    <a:lumMod val="50000"/>
                  </a:schemeClr>
                </a:solidFill>
              </a:rPr>
              <a:t>H</a:t>
            </a:r>
            <a:r>
              <a:rPr lang="sv-SE" sz="2400" b="1" dirty="0" smtClean="0">
                <a:solidFill>
                  <a:schemeClr val="accent5">
                    <a:lumMod val="50000"/>
                  </a:schemeClr>
                </a:solidFill>
              </a:rPr>
              <a:t>ållbar utveckling (med i </a:t>
            </a:r>
            <a:r>
              <a:rPr lang="sv-SE" sz="2400" b="1" dirty="0" err="1" smtClean="0">
                <a:solidFill>
                  <a:schemeClr val="accent5">
                    <a:lumMod val="50000"/>
                  </a:schemeClr>
                </a:solidFill>
              </a:rPr>
              <a:t>Rf</a:t>
            </a:r>
            <a:r>
              <a:rPr lang="sv-SE" sz="2400" b="1" dirty="0" smtClean="0">
                <a:solidFill>
                  <a:schemeClr val="accent5">
                    <a:lumMod val="50000"/>
                  </a:schemeClr>
                </a:solidFill>
              </a:rPr>
              <a:t>)</a:t>
            </a:r>
          </a:p>
          <a:p>
            <a:pPr lvl="1"/>
            <a:r>
              <a:rPr lang="sv-SE" sz="2000" b="1" dirty="0" smtClean="0">
                <a:solidFill>
                  <a:schemeClr val="accent5">
                    <a:lumMod val="50000"/>
                  </a:schemeClr>
                </a:solidFill>
              </a:rPr>
              <a:t>Ekologisk </a:t>
            </a:r>
          </a:p>
          <a:p>
            <a:pPr lvl="1"/>
            <a:r>
              <a:rPr lang="sv-SE" sz="2000" dirty="0" smtClean="0">
                <a:solidFill>
                  <a:schemeClr val="accent5">
                    <a:lumMod val="50000"/>
                  </a:schemeClr>
                </a:solidFill>
              </a:rPr>
              <a:t>Ekonomisk</a:t>
            </a:r>
          </a:p>
          <a:p>
            <a:pPr lvl="1"/>
            <a:r>
              <a:rPr lang="sv-SE" sz="2000" dirty="0" smtClean="0">
                <a:solidFill>
                  <a:schemeClr val="accent5">
                    <a:lumMod val="50000"/>
                  </a:schemeClr>
                </a:solidFill>
              </a:rPr>
              <a:t>Social</a:t>
            </a:r>
          </a:p>
          <a:p>
            <a:pPr marL="457200" lvl="1" indent="0">
              <a:buNone/>
            </a:pPr>
            <a:r>
              <a:rPr lang="sv-SE" sz="2000" dirty="0" smtClean="0">
                <a:solidFill>
                  <a:schemeClr val="accent5">
                    <a:lumMod val="50000"/>
                  </a:schemeClr>
                </a:solidFill>
              </a:rPr>
              <a:t>(</a:t>
            </a:r>
            <a:r>
              <a:rPr lang="sv-SE" sz="2000" dirty="0" err="1" smtClean="0">
                <a:solidFill>
                  <a:schemeClr val="accent5">
                    <a:lumMod val="50000"/>
                  </a:schemeClr>
                </a:solidFill>
              </a:rPr>
              <a:t>Bruntland</a:t>
            </a:r>
            <a:r>
              <a:rPr lang="sv-SE" sz="2000" dirty="0" smtClean="0">
                <a:solidFill>
                  <a:schemeClr val="accent5">
                    <a:lumMod val="50000"/>
                  </a:schemeClr>
                </a:solidFill>
              </a:rPr>
              <a:t>-kommissionens rapport 1987)</a:t>
            </a:r>
            <a:endParaRPr lang="sv-SE" sz="2000" dirty="0">
              <a:solidFill>
                <a:schemeClr val="accent5">
                  <a:lumMod val="50000"/>
                </a:schemeClr>
              </a:solidFill>
            </a:endParaRPr>
          </a:p>
          <a:p>
            <a:pPr marL="0" indent="0">
              <a:buNone/>
            </a:pPr>
            <a:r>
              <a:rPr lang="sv-SE" sz="2400" b="1" dirty="0" smtClean="0">
                <a:solidFill>
                  <a:schemeClr val="accent5">
                    <a:lumMod val="50000"/>
                  </a:schemeClr>
                </a:solidFill>
              </a:rPr>
              <a:t>Långsiktigt hållbart resursutnyttjande</a:t>
            </a:r>
            <a:r>
              <a:rPr lang="sv-SE" sz="2400" b="1" dirty="0" smtClean="0"/>
              <a:t> </a:t>
            </a:r>
            <a:endParaRPr lang="sv-SE" sz="2400" b="1" dirty="0"/>
          </a:p>
          <a:p>
            <a:pPr marL="0" indent="0">
              <a:buNone/>
            </a:pPr>
            <a:endParaRPr lang="sv-SE" altLang="sv-SE" sz="2400" b="1" dirty="0" smtClean="0">
              <a:solidFill>
                <a:srgbClr val="365F91"/>
              </a:solidFill>
              <a:latin typeface="Cambria" pitchFamily="18" charset="0"/>
              <a:cs typeface="Times New Roman" pitchFamily="18" charset="0"/>
            </a:endParaRP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4141686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Miljömålsrådet</a:t>
            </a:r>
            <a:endParaRPr lang="sv-SE" altLang="sv-SE" dirty="0" smtClean="0"/>
          </a:p>
        </p:txBody>
      </p:sp>
      <p:sp>
        <p:nvSpPr>
          <p:cNvPr id="19459" name="Platshållare för innehåll 2"/>
          <p:cNvSpPr>
            <a:spLocks noGrp="1"/>
          </p:cNvSpPr>
          <p:nvPr>
            <p:ph idx="1"/>
          </p:nvPr>
        </p:nvSpPr>
        <p:spPr>
          <a:xfrm>
            <a:off x="457200" y="1417638"/>
            <a:ext cx="8229600" cy="4532312"/>
          </a:xfrm>
        </p:spPr>
        <p:txBody>
          <a:bodyPr/>
          <a:lstStyle/>
          <a:p>
            <a:endParaRPr lang="sv-SE" sz="2400" b="1" dirty="0"/>
          </a:p>
          <a:p>
            <a:r>
              <a:rPr lang="sv-SE" sz="2400" b="1" dirty="0" smtClean="0"/>
              <a:t>Miljömålsrådets gemensamma åtgärdslista 2016</a:t>
            </a:r>
            <a:br>
              <a:rPr lang="sv-SE" sz="2400" b="1" dirty="0" smtClean="0"/>
            </a:br>
            <a:r>
              <a:rPr lang="sv-SE" sz="2400" dirty="0" smtClean="0"/>
              <a:t>(skrift 70 sidor)</a:t>
            </a:r>
          </a:p>
          <a:p>
            <a:pPr marL="0" indent="0">
              <a:buNone/>
            </a:pPr>
            <a:endParaRPr lang="sv-SE" sz="2400" b="1" dirty="0" smtClean="0"/>
          </a:p>
          <a:p>
            <a:r>
              <a:rPr lang="sv-SE" sz="2400" b="1" dirty="0"/>
              <a:t>http://www.miljomal.se/Global/19_vem_gor_vad/miljomalsradet/2016/atgardslista-2016.pdf</a:t>
            </a:r>
          </a:p>
          <a:p>
            <a:endParaRPr lang="sv-SE" sz="2400" dirty="0"/>
          </a:p>
          <a:p>
            <a:pPr marL="0" indent="0">
              <a:buNone/>
            </a:pPr>
            <a:endParaRPr lang="sv-SE" altLang="sv-SE" sz="2400" b="1" dirty="0" smtClean="0">
              <a:solidFill>
                <a:srgbClr val="365F91"/>
              </a:solidFill>
              <a:latin typeface="Cambria" pitchFamily="18" charset="0"/>
              <a:cs typeface="Times New Roman" pitchFamily="18" charset="0"/>
            </a:endParaRP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107370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Miljömålsrådet</a:t>
            </a:r>
            <a:endParaRPr lang="sv-SE" altLang="sv-SE" dirty="0" smtClean="0"/>
          </a:p>
        </p:txBody>
      </p:sp>
      <p:sp>
        <p:nvSpPr>
          <p:cNvPr id="19459" name="Platshållare för innehåll 2"/>
          <p:cNvSpPr>
            <a:spLocks noGrp="1"/>
          </p:cNvSpPr>
          <p:nvPr>
            <p:ph idx="1"/>
          </p:nvPr>
        </p:nvSpPr>
        <p:spPr>
          <a:xfrm>
            <a:off x="457200" y="1417638"/>
            <a:ext cx="8229600" cy="4532312"/>
          </a:xfrm>
        </p:spPr>
        <p:txBody>
          <a:bodyPr/>
          <a:lstStyle/>
          <a:p>
            <a:pPr marL="0" indent="0">
              <a:buNone/>
            </a:pPr>
            <a:r>
              <a:rPr lang="sv-SE" sz="2400" b="1" dirty="0" smtClean="0"/>
              <a:t>Från åtgärdslistan</a:t>
            </a:r>
          </a:p>
          <a:p>
            <a:r>
              <a:rPr lang="sv-SE" sz="2800" dirty="0" smtClean="0"/>
              <a:t>Båtbottenfärger </a:t>
            </a:r>
            <a:r>
              <a:rPr lang="sv-SE" sz="2800" dirty="0"/>
              <a:t>och miljöfarliga </a:t>
            </a:r>
            <a:r>
              <a:rPr lang="sv-SE" sz="2800" dirty="0" smtClean="0"/>
              <a:t>färgrester</a:t>
            </a:r>
            <a:r>
              <a:rPr lang="sv-SE" sz="2400" dirty="0" smtClean="0"/>
              <a:t>, sid 57</a:t>
            </a:r>
          </a:p>
          <a:p>
            <a:r>
              <a:rPr lang="sv-SE" sz="2400" i="1" dirty="0"/>
              <a:t>Det här ska vi göra</a:t>
            </a:r>
          </a:p>
          <a:p>
            <a:pPr marL="0" indent="0">
              <a:buNone/>
            </a:pPr>
            <a:r>
              <a:rPr lang="sv-SE" sz="2400" dirty="0" smtClean="0"/>
              <a:t>     Vi </a:t>
            </a:r>
            <a:r>
              <a:rPr lang="sv-SE" sz="2400" dirty="0"/>
              <a:t>ska ta fram riktlinjer/rekommendationer </a:t>
            </a:r>
            <a:r>
              <a:rPr lang="sv-SE" sz="2400" dirty="0" smtClean="0"/>
              <a:t>eller</a:t>
            </a:r>
            <a:br>
              <a:rPr lang="sv-SE" sz="2400" dirty="0" smtClean="0"/>
            </a:br>
            <a:r>
              <a:rPr lang="sv-SE" sz="2400" dirty="0" smtClean="0"/>
              <a:t>     eventuellt </a:t>
            </a:r>
            <a:r>
              <a:rPr lang="sv-SE" sz="2400" dirty="0"/>
              <a:t>föreskrifter om </a:t>
            </a:r>
            <a:r>
              <a:rPr lang="sv-SE" sz="2400" dirty="0" smtClean="0"/>
              <a:t>användandet </a:t>
            </a:r>
            <a:r>
              <a:rPr lang="sv-SE" sz="2400" dirty="0"/>
              <a:t>av </a:t>
            </a:r>
            <a:r>
              <a:rPr lang="sv-SE" sz="2400" dirty="0" smtClean="0"/>
              <a:t/>
            </a:r>
            <a:br>
              <a:rPr lang="sv-SE" sz="2400" dirty="0" smtClean="0"/>
            </a:br>
            <a:r>
              <a:rPr lang="sv-SE" sz="2400" dirty="0" smtClean="0"/>
              <a:t>     båtbottenfärger </a:t>
            </a:r>
            <a:r>
              <a:rPr lang="sv-SE" sz="2400" dirty="0"/>
              <a:t>för fritidsbåtar, </a:t>
            </a:r>
            <a:r>
              <a:rPr lang="sv-SE" sz="2400" dirty="0" smtClean="0"/>
              <a:t>samt </a:t>
            </a:r>
            <a:r>
              <a:rPr lang="sv-SE" sz="2400" dirty="0"/>
              <a:t>hur man kommer </a:t>
            </a:r>
            <a:r>
              <a:rPr lang="sv-SE" sz="2400" dirty="0" smtClean="0"/>
              <a:t/>
            </a:r>
            <a:br>
              <a:rPr lang="sv-SE" sz="2400" dirty="0" smtClean="0"/>
            </a:br>
            <a:r>
              <a:rPr lang="sv-SE" sz="2400" dirty="0" smtClean="0"/>
              <a:t>     tillrätta med problemet </a:t>
            </a:r>
            <a:r>
              <a:rPr lang="sv-SE" sz="2400" dirty="0"/>
              <a:t>med miljöfarliga färgrester som </a:t>
            </a:r>
            <a:r>
              <a:rPr lang="sv-SE" sz="2400" dirty="0" smtClean="0"/>
              <a:t/>
            </a:r>
            <a:br>
              <a:rPr lang="sv-SE" sz="2400" dirty="0" smtClean="0"/>
            </a:br>
            <a:r>
              <a:rPr lang="sv-SE" sz="2400" dirty="0" smtClean="0"/>
              <a:t>     finns </a:t>
            </a:r>
            <a:r>
              <a:rPr lang="sv-SE" sz="2400" dirty="0"/>
              <a:t>på båtskrov och </a:t>
            </a:r>
            <a:r>
              <a:rPr lang="sv-SE" sz="2400" dirty="0" smtClean="0"/>
              <a:t>båtuppläggningsplatser</a:t>
            </a:r>
          </a:p>
          <a:p>
            <a:r>
              <a:rPr lang="sv-SE" sz="2400" i="1" dirty="0"/>
              <a:t>Så här ska vi genomföra åtgärden</a:t>
            </a:r>
          </a:p>
          <a:p>
            <a:pPr marL="0" indent="0">
              <a:buNone/>
            </a:pPr>
            <a:r>
              <a:rPr lang="sv-SE" sz="2400" dirty="0" smtClean="0"/>
              <a:t>     Vi </a:t>
            </a:r>
            <a:r>
              <a:rPr lang="sv-SE" sz="2400" dirty="0"/>
              <a:t>ska etablera en arbetsgrupp som ska arbeta </a:t>
            </a:r>
            <a:r>
              <a:rPr lang="sv-SE" sz="2400" dirty="0" smtClean="0"/>
              <a:t>med</a:t>
            </a:r>
            <a:br>
              <a:rPr lang="sv-SE" sz="2400" dirty="0" smtClean="0"/>
            </a:br>
            <a:r>
              <a:rPr lang="sv-SE" sz="2400" dirty="0" smtClean="0"/>
              <a:t>     </a:t>
            </a:r>
            <a:r>
              <a:rPr lang="sv-SE" sz="2400" dirty="0"/>
              <a:t>frågeställningarna </a:t>
            </a:r>
            <a:r>
              <a:rPr lang="sv-SE" sz="2400" dirty="0" smtClean="0"/>
              <a:t>2016 - 2018</a:t>
            </a:r>
            <a:endParaRPr lang="sv-SE" sz="2400" dirty="0"/>
          </a:p>
          <a:p>
            <a:endParaRPr lang="sv-SE" sz="2400" dirty="0"/>
          </a:p>
          <a:p>
            <a:pPr marL="0" indent="0">
              <a:buNone/>
            </a:pPr>
            <a:endParaRPr lang="sv-SE" altLang="sv-SE" sz="2400" b="1" dirty="0" smtClean="0">
              <a:solidFill>
                <a:srgbClr val="365F91"/>
              </a:solidFill>
              <a:latin typeface="Cambria" pitchFamily="18" charset="0"/>
              <a:cs typeface="Times New Roman" pitchFamily="18" charset="0"/>
            </a:endParaRP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959332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a:xfrm>
            <a:off x="611188" y="1341438"/>
            <a:ext cx="7772400" cy="1466850"/>
          </a:xfrm>
        </p:spPr>
        <p:txBody>
          <a:bodyPr/>
          <a:lstStyle/>
          <a:p>
            <a:pPr eaLnBrk="1" hangingPunct="1"/>
            <a:r>
              <a:rPr lang="sv-SE" altLang="sv-SE" sz="4000" b="1" dirty="0" smtClean="0">
                <a:solidFill>
                  <a:srgbClr val="365F91"/>
                </a:solidFill>
                <a:latin typeface="Cambria" pitchFamily="18" charset="0"/>
                <a:cs typeface="Times New Roman" pitchFamily="18" charset="0"/>
              </a:rPr>
              <a:t>Miljöverksamheten inom SBU</a:t>
            </a:r>
            <a:endParaRPr lang="sv-SE" altLang="sv-SE" sz="4000" b="1" dirty="0" smtClean="0"/>
          </a:p>
        </p:txBody>
      </p:sp>
      <p:sp>
        <p:nvSpPr>
          <p:cNvPr id="12292" name="Rectangle 3"/>
          <p:cNvSpPr>
            <a:spLocks noGrp="1" noChangeArrowheads="1"/>
          </p:cNvSpPr>
          <p:nvPr>
            <p:ph type="subTitle" idx="1"/>
          </p:nvPr>
        </p:nvSpPr>
        <p:spPr>
          <a:xfrm>
            <a:off x="971600" y="3213100"/>
            <a:ext cx="7632848" cy="2664172"/>
          </a:xfrm>
        </p:spPr>
        <p:txBody>
          <a:bodyPr/>
          <a:lstStyle/>
          <a:p>
            <a:pPr marL="457200" indent="-457200" algn="l" eaLnBrk="1" hangingPunct="1">
              <a:buFont typeface="Arial" panose="020B0604020202020204" pitchFamily="34" charset="0"/>
              <a:buChar char="•"/>
            </a:pPr>
            <a:r>
              <a:rPr lang="sv-SE" altLang="sv-SE" b="1" dirty="0" smtClean="0"/>
              <a:t>I SBU genom miljökommittén</a:t>
            </a:r>
          </a:p>
          <a:p>
            <a:pPr marL="457200" indent="-457200" algn="l" eaLnBrk="1" hangingPunct="1">
              <a:buFont typeface="Arial" panose="020B0604020202020204" pitchFamily="34" charset="0"/>
              <a:buChar char="•"/>
            </a:pPr>
            <a:r>
              <a:rPr lang="sv-SE" altLang="sv-SE" b="1" dirty="0" smtClean="0"/>
              <a:t>I förbunden genom miljöombuden</a:t>
            </a:r>
          </a:p>
          <a:p>
            <a:pPr marL="457200" indent="-457200" algn="l" eaLnBrk="1" hangingPunct="1">
              <a:buFont typeface="Arial" panose="020B0604020202020204" pitchFamily="34" charset="0"/>
              <a:buChar char="•"/>
            </a:pPr>
            <a:r>
              <a:rPr lang="sv-SE" altLang="sv-SE" b="1" dirty="0" smtClean="0"/>
              <a:t>I klubbarna genom styrelsen med eventuellt utsedd miljöhandläggare</a:t>
            </a: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3544991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smtClean="0">
                <a:solidFill>
                  <a:srgbClr val="365F91"/>
                </a:solidFill>
                <a:latin typeface="Cambria" pitchFamily="18" charset="0"/>
                <a:cs typeface="Times New Roman" pitchFamily="18" charset="0"/>
              </a:rPr>
              <a:t>Skrovmålet</a:t>
            </a:r>
            <a:endParaRPr lang="sv-SE" altLang="sv-SE" dirty="0" smtClean="0"/>
          </a:p>
        </p:txBody>
      </p:sp>
      <p:sp>
        <p:nvSpPr>
          <p:cNvPr id="19459" name="Platshållare för innehåll 2"/>
          <p:cNvSpPr>
            <a:spLocks noGrp="1"/>
          </p:cNvSpPr>
          <p:nvPr>
            <p:ph idx="1"/>
          </p:nvPr>
        </p:nvSpPr>
        <p:spPr>
          <a:xfrm>
            <a:off x="457200" y="1268760"/>
            <a:ext cx="8229600" cy="4681190"/>
          </a:xfrm>
        </p:spPr>
        <p:txBody>
          <a:bodyPr/>
          <a:lstStyle/>
          <a:p>
            <a:endParaRPr lang="sv-SE" sz="2400" b="1" dirty="0" smtClean="0"/>
          </a:p>
          <a:p>
            <a:pPr marL="0" indent="0">
              <a:buNone/>
            </a:pPr>
            <a:r>
              <a:rPr lang="sv-SE" sz="2400" b="1" dirty="0" smtClean="0"/>
              <a:t>Ta </a:t>
            </a:r>
            <a:r>
              <a:rPr lang="sv-SE" sz="2400" b="1" dirty="0"/>
              <a:t>fram åtgärder och </a:t>
            </a:r>
            <a:r>
              <a:rPr lang="sv-SE" sz="2400" b="1" dirty="0" smtClean="0"/>
              <a:t>intensifiera </a:t>
            </a:r>
            <a:r>
              <a:rPr lang="sv-SE" sz="2400" b="1" dirty="0"/>
              <a:t>arbetet </a:t>
            </a:r>
            <a:endParaRPr lang="sv-SE" sz="2400" b="1" dirty="0" smtClean="0"/>
          </a:p>
          <a:p>
            <a:endParaRPr lang="sv-SE" sz="2400" dirty="0" smtClean="0"/>
          </a:p>
          <a:p>
            <a:r>
              <a:rPr lang="sv-SE" sz="2400" dirty="0" smtClean="0"/>
              <a:t>Målet </a:t>
            </a:r>
            <a:r>
              <a:rPr lang="sv-SE" sz="2400" dirty="0"/>
              <a:t>är att minska användandet och förekomsten av otillåten båtbottenfärg på fritidsbåtar, vilket leder till minskad negativ miljöpåverkan av gifter. </a:t>
            </a:r>
            <a:endParaRPr lang="sv-SE" sz="2400" dirty="0" smtClean="0"/>
          </a:p>
          <a:p>
            <a:endParaRPr lang="sv-SE" sz="2400" dirty="0"/>
          </a:p>
          <a:p>
            <a:pPr marL="0" indent="0">
              <a:buNone/>
            </a:pPr>
            <a:r>
              <a:rPr lang="sv-SE" sz="2400" dirty="0"/>
              <a:t>https://www.transportstyrelsen.se/sv/sjofart/Fritidsbatar/Batlivets-miljofragor/Ren-batbotten/skrovmalet/</a:t>
            </a:r>
            <a:endParaRPr lang="sv-SE" sz="2400" dirty="0" smtClean="0"/>
          </a:p>
          <a:p>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028444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Skrovmålet</a:t>
            </a:r>
            <a:endParaRPr lang="sv-SE" altLang="sv-SE" dirty="0" smtClean="0"/>
          </a:p>
        </p:txBody>
      </p:sp>
      <p:sp>
        <p:nvSpPr>
          <p:cNvPr id="19459" name="Platshållare för innehåll 2"/>
          <p:cNvSpPr>
            <a:spLocks noGrp="1"/>
          </p:cNvSpPr>
          <p:nvPr>
            <p:ph idx="1"/>
          </p:nvPr>
        </p:nvSpPr>
        <p:spPr/>
        <p:txBody>
          <a:bodyPr/>
          <a:lstStyle/>
          <a:p>
            <a:pPr marL="0" indent="0">
              <a:buNone/>
            </a:pPr>
            <a:r>
              <a:rPr lang="sv-SE" sz="2400" b="1" dirty="0" smtClean="0"/>
              <a:t>Ta </a:t>
            </a:r>
            <a:r>
              <a:rPr lang="sv-SE" sz="2400" b="1" dirty="0"/>
              <a:t>fram åtgärder och </a:t>
            </a:r>
            <a:r>
              <a:rPr lang="sv-SE" sz="2400" b="1" dirty="0" smtClean="0"/>
              <a:t>intensifiera </a:t>
            </a:r>
            <a:r>
              <a:rPr lang="sv-SE" sz="2400" b="1" dirty="0"/>
              <a:t>arbetet </a:t>
            </a:r>
          </a:p>
          <a:p>
            <a:r>
              <a:rPr lang="sv-SE" sz="2400" dirty="0" smtClean="0"/>
              <a:t>Transportstyrelsen </a:t>
            </a:r>
            <a:r>
              <a:rPr lang="sv-SE" sz="2400" dirty="0"/>
              <a:t>föreslår att:</a:t>
            </a:r>
          </a:p>
          <a:p>
            <a:r>
              <a:rPr lang="sv-SE" sz="2400" dirty="0"/>
              <a:t>E</a:t>
            </a:r>
            <a:r>
              <a:rPr lang="sv-SE" sz="2400" dirty="0" smtClean="0"/>
              <a:t>n </a:t>
            </a:r>
            <a:r>
              <a:rPr lang="sv-SE" sz="2400" dirty="0"/>
              <a:t>workshop hålls i höst </a:t>
            </a:r>
            <a:r>
              <a:rPr lang="sv-SE" sz="2400" dirty="0" smtClean="0"/>
              <a:t>(2016-10-18--19) med </a:t>
            </a:r>
            <a:r>
              <a:rPr lang="sv-SE" sz="2400" dirty="0"/>
              <a:t>mycket brett deltagande för att skapa delaktighet och möjlighet att föra fram synpunkter </a:t>
            </a:r>
            <a:r>
              <a:rPr lang="sv-SE" sz="1800" dirty="0"/>
              <a:t>(http://www.transportstyrelsen.se/</a:t>
            </a:r>
            <a:r>
              <a:rPr lang="sv-SE" sz="1800" dirty="0" err="1"/>
              <a:t>sv</a:t>
            </a:r>
            <a:r>
              <a:rPr lang="sv-SE" sz="1800" dirty="0"/>
              <a:t>/</a:t>
            </a:r>
            <a:r>
              <a:rPr lang="sv-SE" sz="1800" dirty="0" err="1"/>
              <a:t>sjofart</a:t>
            </a:r>
            <a:r>
              <a:rPr lang="sv-SE" sz="1800" dirty="0"/>
              <a:t>/</a:t>
            </a:r>
            <a:r>
              <a:rPr lang="sv-SE" sz="1800" dirty="0" err="1"/>
              <a:t>Fritidsbatar</a:t>
            </a:r>
            <a:r>
              <a:rPr lang="sv-SE" sz="1800" dirty="0"/>
              <a:t>/</a:t>
            </a:r>
            <a:r>
              <a:rPr lang="sv-SE" sz="1800" dirty="0" err="1"/>
              <a:t>Batlivets-miljofragor</a:t>
            </a:r>
            <a:r>
              <a:rPr lang="sv-SE" sz="1800" dirty="0"/>
              <a:t>/Ren-</a:t>
            </a:r>
            <a:r>
              <a:rPr lang="sv-SE" sz="1800" dirty="0" err="1"/>
              <a:t>batbotten</a:t>
            </a:r>
            <a:r>
              <a:rPr lang="sv-SE" sz="1800" dirty="0"/>
              <a:t>/</a:t>
            </a:r>
            <a:r>
              <a:rPr lang="sv-SE" sz="1800" dirty="0" err="1"/>
              <a:t>skrovmalet</a:t>
            </a:r>
            <a:r>
              <a:rPr lang="sv-SE" sz="1800" dirty="0"/>
              <a:t>/nationell-batmiljokonferens-2016/)</a:t>
            </a:r>
          </a:p>
          <a:p>
            <a:pPr lvl="0"/>
            <a:r>
              <a:rPr lang="sv-SE" sz="2400" dirty="0"/>
              <a:t>E</a:t>
            </a:r>
            <a:r>
              <a:rPr lang="sv-SE" sz="2400" dirty="0" smtClean="0"/>
              <a:t>n </a:t>
            </a:r>
            <a:r>
              <a:rPr lang="sv-SE" sz="2400" b="1" dirty="0"/>
              <a:t>kunskapssammanställning</a:t>
            </a:r>
            <a:r>
              <a:rPr lang="sv-SE" sz="2400" dirty="0"/>
              <a:t> tas fram, liksom en </a:t>
            </a:r>
            <a:r>
              <a:rPr lang="sv-SE" sz="2400" b="1" dirty="0"/>
              <a:t>sammanställning av tillämpliga regler </a:t>
            </a:r>
            <a:r>
              <a:rPr lang="sv-SE" sz="2400" dirty="0"/>
              <a:t>och </a:t>
            </a:r>
            <a:r>
              <a:rPr lang="sv-SE" sz="2400" dirty="0" smtClean="0"/>
              <a:t/>
            </a:r>
            <a:br>
              <a:rPr lang="sv-SE" sz="2400" dirty="0" smtClean="0"/>
            </a:br>
            <a:r>
              <a:rPr lang="sv-SE" sz="2400" dirty="0" smtClean="0"/>
              <a:t>utifrån </a:t>
            </a:r>
            <a:r>
              <a:rPr lang="sv-SE" sz="2400" dirty="0"/>
              <a:t>detta </a:t>
            </a:r>
            <a:r>
              <a:rPr lang="sv-SE" sz="2400" b="1" dirty="0" smtClean="0"/>
              <a:t>se </a:t>
            </a:r>
            <a:r>
              <a:rPr lang="sv-SE" sz="2400" b="1" dirty="0"/>
              <a:t>vad som saknas </a:t>
            </a:r>
            <a:r>
              <a:rPr lang="sv-SE" sz="2400" dirty="0" smtClean="0"/>
              <a:t>och </a:t>
            </a:r>
            <a:br>
              <a:rPr lang="sv-SE" sz="2400" dirty="0" smtClean="0"/>
            </a:br>
            <a:r>
              <a:rPr lang="sv-SE" sz="2400" b="1" dirty="0" smtClean="0"/>
              <a:t>vilka insatser som behövs</a:t>
            </a:r>
            <a:endParaRPr lang="sv-SE" sz="2400" dirty="0"/>
          </a:p>
          <a:p>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886546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a:xfrm>
            <a:off x="323528" y="274638"/>
            <a:ext cx="8568952" cy="1143000"/>
          </a:xfrm>
        </p:spPr>
        <p:txBody>
          <a:bodyPr/>
          <a:lstStyle/>
          <a:p>
            <a:pPr defTabSz="457200">
              <a:lnSpc>
                <a:spcPct val="70000"/>
              </a:lnSpc>
              <a:spcBef>
                <a:spcPts val="1200"/>
              </a:spcBef>
              <a:defRPr sz="5300" b="1">
                <a:latin typeface="Arial"/>
                <a:ea typeface="Arial"/>
                <a:cs typeface="Arial"/>
                <a:sym typeface="Arial"/>
              </a:defRPr>
            </a:pPr>
            <a:r>
              <a:rPr lang="sv-SE" sz="4800" dirty="0">
                <a:solidFill>
                  <a:schemeClr val="accent5">
                    <a:lumMod val="50000"/>
                  </a:schemeClr>
                </a:solidFill>
                <a:latin typeface="Cambria" panose="02040503050406030204" pitchFamily="18" charset="0"/>
                <a:ea typeface="Times"/>
                <a:cs typeface="Times"/>
                <a:sym typeface="Times"/>
              </a:rPr>
              <a:t>Förbud mot antifoulingfärg ?</a:t>
            </a:r>
            <a:r>
              <a:rPr lang="sv-SE" sz="4800" dirty="0">
                <a:solidFill>
                  <a:schemeClr val="accent5">
                    <a:lumMod val="50000"/>
                  </a:schemeClr>
                </a:solidFill>
                <a:latin typeface="Cambria" panose="02040503050406030204" pitchFamily="18" charset="0"/>
              </a:rPr>
              <a:t> </a:t>
            </a:r>
          </a:p>
        </p:txBody>
      </p:sp>
      <p:sp>
        <p:nvSpPr>
          <p:cNvPr id="19459" name="Platshållare för innehåll 2"/>
          <p:cNvSpPr>
            <a:spLocks noGrp="1"/>
          </p:cNvSpPr>
          <p:nvPr>
            <p:ph idx="1"/>
          </p:nvPr>
        </p:nvSpPr>
        <p:spPr>
          <a:xfrm>
            <a:off x="493204" y="1268165"/>
            <a:ext cx="8229600" cy="5040560"/>
          </a:xfrm>
        </p:spPr>
        <p:txBody>
          <a:bodyPr/>
          <a:lstStyle/>
          <a:p>
            <a:pPr defTabSz="457200">
              <a:spcBef>
                <a:spcPts val="600"/>
              </a:spcBef>
              <a:defRPr sz="4300">
                <a:latin typeface="Times"/>
                <a:ea typeface="Times"/>
                <a:cs typeface="Times"/>
                <a:sym typeface="Times"/>
              </a:defRPr>
            </a:pPr>
            <a:r>
              <a:rPr lang="sv-SE" sz="2400" b="1" dirty="0" smtClean="0">
                <a:latin typeface="+mj-lt"/>
              </a:rPr>
              <a:t>Hav </a:t>
            </a:r>
            <a:r>
              <a:rPr lang="sv-SE" sz="2400" b="1" dirty="0">
                <a:latin typeface="+mj-lt"/>
              </a:rPr>
              <a:t>och </a:t>
            </a:r>
            <a:r>
              <a:rPr lang="sv-SE" sz="2400" b="1" dirty="0" smtClean="0">
                <a:latin typeface="+mj-lt"/>
              </a:rPr>
              <a:t>vattenmyndigheten</a:t>
            </a:r>
          </a:p>
          <a:p>
            <a:pPr defTabSz="457200">
              <a:spcBef>
                <a:spcPts val="600"/>
              </a:spcBef>
              <a:defRPr sz="4300">
                <a:latin typeface="Times"/>
                <a:ea typeface="Times"/>
                <a:cs typeface="Times"/>
                <a:sym typeface="Times"/>
              </a:defRPr>
            </a:pPr>
            <a:r>
              <a:rPr lang="sv-SE" sz="2400" b="1" dirty="0" smtClean="0">
                <a:latin typeface="+mj-lt"/>
              </a:rPr>
              <a:t>Kemikalieinspektionen</a:t>
            </a:r>
          </a:p>
          <a:p>
            <a:pPr defTabSz="457200">
              <a:spcBef>
                <a:spcPts val="600"/>
              </a:spcBef>
              <a:defRPr sz="4300">
                <a:latin typeface="Times"/>
                <a:ea typeface="Times"/>
                <a:cs typeface="Times"/>
                <a:sym typeface="Times"/>
              </a:defRPr>
            </a:pPr>
            <a:r>
              <a:rPr lang="sv-SE" sz="2400" b="1" dirty="0" smtClean="0">
                <a:latin typeface="+mj-lt"/>
              </a:rPr>
              <a:t>Miljösamverkan </a:t>
            </a:r>
            <a:r>
              <a:rPr lang="sv-SE" sz="2400" b="1" dirty="0">
                <a:latin typeface="+mj-lt"/>
              </a:rPr>
              <a:t>i Stockholms </a:t>
            </a:r>
            <a:r>
              <a:rPr lang="sv-SE" sz="2400" b="1" dirty="0" smtClean="0">
                <a:latin typeface="+mj-lt"/>
              </a:rPr>
              <a:t>län</a:t>
            </a:r>
            <a:endParaRPr lang="sv-SE" sz="1050" b="1" dirty="0">
              <a:latin typeface="+mj-lt"/>
            </a:endParaRPr>
          </a:p>
          <a:p>
            <a:pPr marL="0" indent="0" defTabSz="457200">
              <a:spcBef>
                <a:spcPts val="600"/>
              </a:spcBef>
              <a:buNone/>
              <a:defRPr sz="4300">
                <a:latin typeface="Times"/>
                <a:ea typeface="Times"/>
                <a:cs typeface="Times"/>
                <a:sym typeface="Times"/>
              </a:defRPr>
            </a:pPr>
            <a:r>
              <a:rPr lang="sv-SE" sz="2400" dirty="0" smtClean="0">
                <a:latin typeface="+mj-lt"/>
              </a:rPr>
              <a:t>    Alla </a:t>
            </a:r>
            <a:r>
              <a:rPr lang="sv-SE" sz="2400" dirty="0">
                <a:latin typeface="+mj-lt"/>
              </a:rPr>
              <a:t>skriver att de har som mål att få </a:t>
            </a:r>
            <a:r>
              <a:rPr lang="sv-SE" sz="2400" dirty="0" smtClean="0">
                <a:latin typeface="+mj-lt"/>
              </a:rPr>
              <a:t>bort</a:t>
            </a:r>
            <a:br>
              <a:rPr lang="sv-SE" sz="2400" dirty="0" smtClean="0">
                <a:latin typeface="+mj-lt"/>
              </a:rPr>
            </a:br>
            <a:r>
              <a:rPr lang="sv-SE" sz="2400" dirty="0">
                <a:latin typeface="+mj-lt"/>
              </a:rPr>
              <a:t> </a:t>
            </a:r>
            <a:r>
              <a:rPr lang="sv-SE" sz="2400" dirty="0" smtClean="0">
                <a:latin typeface="+mj-lt"/>
              </a:rPr>
              <a:t>   antifoulingfärger </a:t>
            </a:r>
            <a:r>
              <a:rPr lang="sv-SE" sz="2400" dirty="0">
                <a:latin typeface="+mj-lt"/>
              </a:rPr>
              <a:t>(giftfärger</a:t>
            </a:r>
            <a:r>
              <a:rPr lang="sv-SE" sz="2400" dirty="0" smtClean="0">
                <a:latin typeface="+mj-lt"/>
              </a:rPr>
              <a:t>) från båtskroven </a:t>
            </a:r>
            <a:endParaRPr lang="sv-SE" sz="2400" dirty="0">
              <a:latin typeface="+mj-lt"/>
            </a:endParaRPr>
          </a:p>
          <a:p>
            <a:pPr marL="0" indent="0" defTabSz="457200">
              <a:spcBef>
                <a:spcPts val="1200"/>
              </a:spcBef>
              <a:buNone/>
              <a:defRPr sz="4300">
                <a:latin typeface="Times"/>
                <a:ea typeface="Times"/>
                <a:cs typeface="Times"/>
                <a:sym typeface="Times"/>
              </a:defRPr>
            </a:pPr>
            <a:r>
              <a:rPr lang="sv-SE" sz="2400" dirty="0" smtClean="0">
                <a:latin typeface="+mj-lt"/>
                <a:ea typeface="Arial"/>
                <a:cs typeface="Arial"/>
                <a:sym typeface="Arial"/>
              </a:rPr>
              <a:t> </a:t>
            </a:r>
            <a:r>
              <a:rPr lang="sv-SE" sz="2400" b="1" dirty="0">
                <a:latin typeface="+mj-lt"/>
              </a:rPr>
              <a:t>Miljösamverkan Stockholms län</a:t>
            </a:r>
            <a:r>
              <a:rPr lang="sv-SE" sz="2400" dirty="0">
                <a:latin typeface="+mj-lt"/>
              </a:rPr>
              <a:t>: </a:t>
            </a:r>
            <a:r>
              <a:rPr lang="sv-SE" sz="1050" dirty="0">
                <a:latin typeface="+mj-lt"/>
              </a:rPr>
              <a:t/>
            </a:r>
            <a:br>
              <a:rPr lang="sv-SE" sz="1050" dirty="0">
                <a:latin typeface="+mj-lt"/>
              </a:rPr>
            </a:br>
            <a:r>
              <a:rPr lang="sv-SE" sz="1050" dirty="0" smtClean="0">
                <a:latin typeface="+mj-lt"/>
              </a:rPr>
              <a:t>          </a:t>
            </a:r>
            <a:r>
              <a:rPr lang="sv-SE" sz="2400" dirty="0" smtClean="0">
                <a:latin typeface="+mj-lt"/>
                <a:ea typeface="Times"/>
                <a:cs typeface="Times"/>
                <a:sym typeface="Times"/>
              </a:rPr>
              <a:t>På </a:t>
            </a:r>
            <a:r>
              <a:rPr lang="sv-SE" sz="2400" dirty="0">
                <a:latin typeface="+mj-lt"/>
                <a:ea typeface="Times"/>
                <a:cs typeface="Times"/>
                <a:sym typeface="Times"/>
              </a:rPr>
              <a:t>sikt ska användningen av giftiga </a:t>
            </a:r>
            <a:r>
              <a:rPr lang="sv-SE" sz="2400" dirty="0" smtClean="0">
                <a:latin typeface="+mj-lt"/>
                <a:ea typeface="Times"/>
                <a:cs typeface="Times"/>
                <a:sym typeface="Times"/>
              </a:rPr>
              <a:t>båtbottenfärger</a:t>
            </a:r>
            <a:r>
              <a:rPr lang="sv-SE" sz="2400" dirty="0">
                <a:latin typeface="+mj-lt"/>
                <a:ea typeface="Times"/>
                <a:cs typeface="Times"/>
                <a:sym typeface="Times"/>
              </a:rPr>
              <a:t/>
            </a:r>
            <a:br>
              <a:rPr lang="sv-SE" sz="2400" dirty="0">
                <a:latin typeface="+mj-lt"/>
                <a:ea typeface="Times"/>
                <a:cs typeface="Times"/>
                <a:sym typeface="Times"/>
              </a:rPr>
            </a:br>
            <a:r>
              <a:rPr lang="sv-SE" sz="2400" dirty="0">
                <a:latin typeface="+mj-lt"/>
                <a:ea typeface="Times"/>
                <a:cs typeface="Times"/>
                <a:sym typeface="Times"/>
              </a:rPr>
              <a:t>	</a:t>
            </a:r>
            <a:r>
              <a:rPr lang="sv-SE" sz="2400" dirty="0" smtClean="0">
                <a:latin typeface="+mj-lt"/>
                <a:ea typeface="Times"/>
                <a:cs typeface="Times"/>
                <a:sym typeface="Times"/>
              </a:rPr>
              <a:t> upphöra </a:t>
            </a:r>
            <a:r>
              <a:rPr lang="sv-SE" sz="2400" dirty="0">
                <a:latin typeface="+mj-lt"/>
                <a:ea typeface="Times"/>
                <a:cs typeface="Times"/>
                <a:sym typeface="Times"/>
              </a:rPr>
              <a:t>i Stockholms </a:t>
            </a:r>
            <a:r>
              <a:rPr lang="sv-SE" sz="2400" dirty="0" smtClean="0">
                <a:latin typeface="+mj-lt"/>
                <a:ea typeface="Times"/>
                <a:cs typeface="Times"/>
                <a:sym typeface="Times"/>
              </a:rPr>
              <a:t>län</a:t>
            </a:r>
            <a:br>
              <a:rPr lang="sv-SE" sz="2400" dirty="0" smtClean="0">
                <a:latin typeface="+mj-lt"/>
                <a:ea typeface="Times"/>
                <a:cs typeface="Times"/>
                <a:sym typeface="Times"/>
              </a:rPr>
            </a:br>
            <a:r>
              <a:rPr lang="sv-SE" sz="2400" dirty="0" smtClean="0">
                <a:latin typeface="+mj-lt"/>
                <a:ea typeface="Times"/>
                <a:cs typeface="Times"/>
                <a:sym typeface="Times"/>
              </a:rPr>
              <a:t>    Genom </a:t>
            </a:r>
            <a:r>
              <a:rPr lang="sv-SE" sz="2400" dirty="0">
                <a:latin typeface="+mj-lt"/>
                <a:ea typeface="Times"/>
                <a:cs typeface="Times"/>
                <a:sym typeface="Times"/>
              </a:rPr>
              <a:t>information och rådgivning försöker </a:t>
            </a:r>
            <a:r>
              <a:rPr lang="sv-SE" sz="2400" dirty="0" smtClean="0">
                <a:latin typeface="+mj-lt"/>
                <a:ea typeface="Times"/>
                <a:cs typeface="Times"/>
                <a:sym typeface="Times"/>
              </a:rPr>
              <a:t>vi att</a:t>
            </a:r>
            <a:br>
              <a:rPr lang="sv-SE" sz="2400" dirty="0" smtClean="0">
                <a:latin typeface="+mj-lt"/>
                <a:ea typeface="Times"/>
                <a:cs typeface="Times"/>
                <a:sym typeface="Times"/>
              </a:rPr>
            </a:br>
            <a:r>
              <a:rPr lang="sv-SE" sz="2400" dirty="0" smtClean="0">
                <a:latin typeface="+mj-lt"/>
                <a:ea typeface="Times"/>
                <a:cs typeface="Times"/>
                <a:sym typeface="Times"/>
              </a:rPr>
              <a:t>      få igång en attitydförändring </a:t>
            </a:r>
            <a:r>
              <a:rPr lang="sv-SE" sz="2400" dirty="0">
                <a:latin typeface="+mj-lt"/>
                <a:ea typeface="Times"/>
                <a:cs typeface="Times"/>
                <a:sym typeface="Times"/>
              </a:rPr>
              <a:t>hos </a:t>
            </a:r>
            <a:r>
              <a:rPr lang="sv-SE" sz="2400" dirty="0" smtClean="0">
                <a:latin typeface="+mj-lt"/>
                <a:ea typeface="Times"/>
                <a:cs typeface="Times"/>
                <a:sym typeface="Times"/>
              </a:rPr>
              <a:t>båtägarna. </a:t>
            </a:r>
            <a:r>
              <a:rPr lang="sv-SE" sz="2400" dirty="0">
                <a:latin typeface="+mj-lt"/>
                <a:ea typeface="Times"/>
                <a:cs typeface="Times"/>
                <a:sym typeface="Times"/>
              </a:rPr>
              <a:t/>
            </a:r>
            <a:br>
              <a:rPr lang="sv-SE" sz="2400" dirty="0">
                <a:latin typeface="+mj-lt"/>
                <a:ea typeface="Times"/>
                <a:cs typeface="Times"/>
                <a:sym typeface="Times"/>
              </a:rPr>
            </a:br>
            <a:r>
              <a:rPr lang="sv-SE" sz="2400" dirty="0" smtClean="0">
                <a:latin typeface="+mj-lt"/>
                <a:ea typeface="Times"/>
                <a:cs typeface="Times"/>
                <a:sym typeface="Times"/>
              </a:rPr>
              <a:t>    Fokus ska</a:t>
            </a:r>
            <a:r>
              <a:rPr lang="sv-SE" sz="2400" dirty="0">
                <a:latin typeface="+mj-lt"/>
                <a:ea typeface="Times"/>
                <a:cs typeface="Times"/>
                <a:sym typeface="Times"/>
              </a:rPr>
              <a:t> </a:t>
            </a:r>
            <a:r>
              <a:rPr lang="sv-SE" sz="2400" dirty="0" smtClean="0">
                <a:latin typeface="+mj-lt"/>
                <a:ea typeface="Times"/>
                <a:cs typeface="Times"/>
                <a:sym typeface="Times"/>
              </a:rPr>
              <a:t>flyttas </a:t>
            </a:r>
            <a:r>
              <a:rPr lang="sv-SE" sz="2400" dirty="0">
                <a:latin typeface="+mj-lt"/>
                <a:ea typeface="Times"/>
                <a:cs typeface="Times"/>
                <a:sym typeface="Times"/>
              </a:rPr>
              <a:t>från att minska skadan av </a:t>
            </a:r>
            <a:r>
              <a:rPr lang="sv-SE" sz="2400" dirty="0" smtClean="0">
                <a:latin typeface="+mj-lt"/>
                <a:ea typeface="Times"/>
                <a:cs typeface="Times"/>
                <a:sym typeface="Times"/>
              </a:rPr>
              <a:t>läckaget</a:t>
            </a:r>
            <a:br>
              <a:rPr lang="sv-SE" sz="2400" dirty="0" smtClean="0">
                <a:latin typeface="+mj-lt"/>
                <a:ea typeface="Times"/>
                <a:cs typeface="Times"/>
                <a:sym typeface="Times"/>
              </a:rPr>
            </a:br>
            <a:r>
              <a:rPr lang="sv-SE" sz="2400" dirty="0" smtClean="0">
                <a:latin typeface="+mj-lt"/>
                <a:ea typeface="Times"/>
                <a:cs typeface="Times"/>
                <a:sym typeface="Times"/>
              </a:rPr>
              <a:t>      till </a:t>
            </a:r>
            <a:r>
              <a:rPr lang="sv-SE" sz="2400" dirty="0">
                <a:latin typeface="+mj-lt"/>
                <a:ea typeface="Times"/>
                <a:cs typeface="Times"/>
                <a:sym typeface="Times"/>
              </a:rPr>
              <a:t>att </a:t>
            </a:r>
            <a:r>
              <a:rPr lang="sv-SE" sz="2400" dirty="0" smtClean="0">
                <a:latin typeface="+mj-lt"/>
                <a:ea typeface="Times"/>
                <a:cs typeface="Times"/>
                <a:sym typeface="Times"/>
              </a:rPr>
              <a:t>stoppa</a:t>
            </a:r>
            <a:r>
              <a:rPr lang="sv-SE" sz="2400" dirty="0">
                <a:latin typeface="+mj-lt"/>
                <a:ea typeface="Times"/>
                <a:cs typeface="Times"/>
                <a:sym typeface="Times"/>
              </a:rPr>
              <a:t> </a:t>
            </a:r>
            <a:r>
              <a:rPr lang="sv-SE" sz="2400" dirty="0" smtClean="0">
                <a:latin typeface="+mj-lt"/>
                <a:ea typeface="Times"/>
                <a:cs typeface="Times"/>
                <a:sym typeface="Times"/>
              </a:rPr>
              <a:t>det helt. Flera klubbar har förbud!</a:t>
            </a:r>
            <a:endParaRPr lang="sv-SE" altLang="sv-SE" sz="2400" b="1" dirty="0" smtClean="0">
              <a:solidFill>
                <a:srgbClr val="365F91"/>
              </a:solidFill>
              <a:latin typeface="+mj-lt"/>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855682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Koppar godkänt av EU</a:t>
            </a:r>
            <a:br>
              <a:rPr lang="sv-SE" altLang="sv-SE" b="1" dirty="0" smtClean="0">
                <a:solidFill>
                  <a:srgbClr val="365F91"/>
                </a:solidFill>
                <a:latin typeface="Cambria" pitchFamily="18" charset="0"/>
                <a:cs typeface="Times New Roman" pitchFamily="18" charset="0"/>
              </a:rPr>
            </a:br>
            <a:r>
              <a:rPr lang="sv-SE" sz="2400" dirty="0" smtClean="0"/>
              <a:t>Augusti </a:t>
            </a:r>
            <a:r>
              <a:rPr lang="sv-SE" sz="2400" dirty="0"/>
              <a:t>2016 </a:t>
            </a:r>
            <a:endParaRPr lang="sv-SE" altLang="sv-SE" sz="2400" dirty="0" smtClean="0"/>
          </a:p>
        </p:txBody>
      </p:sp>
      <p:sp>
        <p:nvSpPr>
          <p:cNvPr id="19459" name="Platshållare för innehåll 2"/>
          <p:cNvSpPr>
            <a:spLocks noGrp="1"/>
          </p:cNvSpPr>
          <p:nvPr>
            <p:ph idx="1"/>
          </p:nvPr>
        </p:nvSpPr>
        <p:spPr/>
        <p:txBody>
          <a:bodyPr/>
          <a:lstStyle/>
          <a:p>
            <a:r>
              <a:rPr lang="sv-SE" sz="2400" dirty="0" smtClean="0"/>
              <a:t>Efter </a:t>
            </a:r>
            <a:r>
              <a:rPr lang="sv-SE" sz="2400" dirty="0"/>
              <a:t>noggrann vetenskaplig utvärdering av </a:t>
            </a:r>
            <a:r>
              <a:rPr lang="sv-SE" sz="2400" dirty="0" smtClean="0"/>
              <a:t>användningen av påväxthindrande </a:t>
            </a:r>
            <a:r>
              <a:rPr lang="sv-SE" sz="2400" dirty="0"/>
              <a:t>ämnen inom </a:t>
            </a:r>
            <a:r>
              <a:rPr lang="sv-SE" sz="2400" dirty="0" smtClean="0"/>
              <a:t>EU:s biocidproduktförordning </a:t>
            </a:r>
            <a:r>
              <a:rPr lang="sv-SE" sz="2400" dirty="0"/>
              <a:t>528/2012, har </a:t>
            </a:r>
            <a:r>
              <a:rPr lang="sv-SE" sz="2400" dirty="0" err="1" smtClean="0"/>
              <a:t>ECHA:s</a:t>
            </a:r>
            <a:r>
              <a:rPr lang="sv-SE" sz="2400" dirty="0" smtClean="0"/>
              <a:t> biocidproduktkommitté fastställt </a:t>
            </a:r>
            <a:r>
              <a:rPr lang="sv-SE" sz="2400" dirty="0"/>
              <a:t>att </a:t>
            </a:r>
            <a:endParaRPr lang="sv-SE" sz="2400" dirty="0" smtClean="0"/>
          </a:p>
          <a:p>
            <a:r>
              <a:rPr lang="sv-SE" sz="2400" dirty="0" err="1" smtClean="0"/>
              <a:t>dikopparoxid</a:t>
            </a:r>
            <a:r>
              <a:rPr lang="sv-SE" sz="2400" dirty="0"/>
              <a:t>, koppar-</a:t>
            </a:r>
            <a:r>
              <a:rPr lang="sv-SE" sz="2400" dirty="0" err="1"/>
              <a:t>tiocyanat</a:t>
            </a:r>
            <a:r>
              <a:rPr lang="sv-SE" sz="2400" dirty="0"/>
              <a:t> och belagda </a:t>
            </a:r>
            <a:r>
              <a:rPr lang="sv-SE" sz="2400" dirty="0" smtClean="0"/>
              <a:t>kopparflingor är </a:t>
            </a:r>
            <a:r>
              <a:rPr lang="sv-SE" sz="2400" dirty="0"/>
              <a:t>godkända </a:t>
            </a:r>
            <a:r>
              <a:rPr lang="sv-SE" sz="2400" dirty="0" smtClean="0"/>
              <a:t>som aktiva ämnen </a:t>
            </a:r>
            <a:r>
              <a:rPr lang="sv-SE" sz="2400" dirty="0"/>
              <a:t>i </a:t>
            </a:r>
            <a:r>
              <a:rPr lang="sv-SE" sz="2400" dirty="0" smtClean="0"/>
              <a:t>antifoulingfärger på fartyg och fritidsbåtar.</a:t>
            </a:r>
          </a:p>
          <a:p>
            <a:pPr marL="0" indent="0">
              <a:buNone/>
            </a:pPr>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1099882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Koppar godkänt av EU</a:t>
            </a:r>
            <a:br>
              <a:rPr lang="sv-SE" altLang="sv-SE" b="1" dirty="0" smtClean="0">
                <a:solidFill>
                  <a:srgbClr val="365F91"/>
                </a:solidFill>
                <a:latin typeface="Cambria" pitchFamily="18" charset="0"/>
                <a:cs typeface="Times New Roman" pitchFamily="18" charset="0"/>
              </a:rPr>
            </a:br>
            <a:r>
              <a:rPr lang="sv-SE" sz="2400" dirty="0" smtClean="0"/>
              <a:t>Augusti </a:t>
            </a:r>
            <a:r>
              <a:rPr lang="sv-SE" sz="2400" dirty="0"/>
              <a:t>2016 </a:t>
            </a:r>
            <a:endParaRPr lang="sv-SE" altLang="sv-SE" sz="2400" dirty="0" smtClean="0"/>
          </a:p>
        </p:txBody>
      </p:sp>
      <p:sp>
        <p:nvSpPr>
          <p:cNvPr id="19459" name="Platshållare för innehåll 2"/>
          <p:cNvSpPr>
            <a:spLocks noGrp="1"/>
          </p:cNvSpPr>
          <p:nvPr>
            <p:ph idx="1"/>
          </p:nvPr>
        </p:nvSpPr>
        <p:spPr/>
        <p:txBody>
          <a:bodyPr/>
          <a:lstStyle/>
          <a:p>
            <a:r>
              <a:rPr lang="sv-SE" sz="2400" dirty="0" smtClean="0"/>
              <a:t>Dessa </a:t>
            </a:r>
            <a:r>
              <a:rPr lang="sv-SE" sz="2400" dirty="0" err="1" smtClean="0"/>
              <a:t>antifoulingprodukter</a:t>
            </a:r>
            <a:r>
              <a:rPr lang="sv-SE" sz="2400" dirty="0" smtClean="0"/>
              <a:t> får användas av </a:t>
            </a:r>
            <a:r>
              <a:rPr lang="sv-SE" sz="2400" dirty="0"/>
              <a:t>både professionella och icke-professionella </a:t>
            </a:r>
            <a:r>
              <a:rPr lang="sv-SE" sz="2400" dirty="0" smtClean="0"/>
              <a:t>brukare. </a:t>
            </a:r>
          </a:p>
          <a:p>
            <a:r>
              <a:rPr lang="sv-SE" sz="2400" dirty="0" smtClean="0"/>
              <a:t>Dessa </a:t>
            </a:r>
            <a:r>
              <a:rPr lang="sv-SE" sz="2400" dirty="0"/>
              <a:t>föreningar är de enda kopparföreningar </a:t>
            </a:r>
            <a:r>
              <a:rPr lang="sv-SE" sz="2400" dirty="0" smtClean="0"/>
              <a:t>som har </a:t>
            </a:r>
            <a:r>
              <a:rPr lang="sv-SE" sz="2400" dirty="0"/>
              <a:t>fått godkännande hittills och </a:t>
            </a:r>
            <a:endParaRPr lang="sv-SE" sz="2400" dirty="0" smtClean="0"/>
          </a:p>
          <a:p>
            <a:r>
              <a:rPr lang="sv-SE" sz="2400" dirty="0"/>
              <a:t>D</a:t>
            </a:r>
            <a:r>
              <a:rPr lang="sv-SE" sz="2400" dirty="0" smtClean="0"/>
              <a:t>et är </a:t>
            </a:r>
            <a:r>
              <a:rPr lang="sv-SE" sz="2400" dirty="0"/>
              <a:t>de former av koppar som oftast används i nuvarande </a:t>
            </a:r>
            <a:r>
              <a:rPr lang="sv-SE" sz="2400" dirty="0" smtClean="0"/>
              <a:t>påväxthindrande </a:t>
            </a:r>
            <a:r>
              <a:rPr lang="sv-SE" sz="2400" dirty="0"/>
              <a:t>färger, antingen som enda biocid eller i kombination med en co-biocid</a:t>
            </a:r>
            <a:r>
              <a:rPr lang="sv-SE" sz="2400" dirty="0" smtClean="0"/>
              <a:t>.</a:t>
            </a:r>
          </a:p>
          <a:p>
            <a:r>
              <a:rPr lang="sv-SE" sz="2400" dirty="0" smtClean="0"/>
              <a:t>Tillverkare </a:t>
            </a:r>
            <a:r>
              <a:rPr lang="sv-SE" sz="2400" dirty="0"/>
              <a:t>måste </a:t>
            </a:r>
            <a:r>
              <a:rPr lang="sv-SE" sz="2400" dirty="0" smtClean="0"/>
              <a:t>söka nya tillstånd från 2018.</a:t>
            </a:r>
          </a:p>
          <a:p>
            <a:r>
              <a:rPr lang="sv-SE" sz="2400" dirty="0" smtClean="0"/>
              <a:t>Tillstånden kommer att gälla i minst tio år (till 2026).</a:t>
            </a:r>
          </a:p>
          <a:p>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3082056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Ren botten utan gift</a:t>
            </a:r>
            <a:r>
              <a:rPr lang="sv-SE" altLang="sv-SE" b="1" smtClean="0">
                <a:solidFill>
                  <a:srgbClr val="365F91"/>
                </a:solidFill>
                <a:latin typeface="Cambria" pitchFamily="18" charset="0"/>
                <a:cs typeface="Times New Roman" pitchFamily="18" charset="0"/>
              </a:rPr>
              <a:t/>
            </a:r>
            <a:br>
              <a:rPr lang="sv-SE" altLang="sv-SE" b="1" smtClean="0">
                <a:solidFill>
                  <a:srgbClr val="365F91"/>
                </a:solidFill>
                <a:latin typeface="Cambria" pitchFamily="18" charset="0"/>
                <a:cs typeface="Times New Roman" pitchFamily="18" charset="0"/>
              </a:rPr>
            </a:br>
            <a:endParaRPr lang="sv-SE" altLang="sv-SE" sz="2400" dirty="0" smtClean="0"/>
          </a:p>
        </p:txBody>
      </p:sp>
      <p:sp>
        <p:nvSpPr>
          <p:cNvPr id="19459" name="Platshållare för innehåll 2"/>
          <p:cNvSpPr>
            <a:spLocks noGrp="1"/>
          </p:cNvSpPr>
          <p:nvPr>
            <p:ph idx="1"/>
          </p:nvPr>
        </p:nvSpPr>
        <p:spPr>
          <a:xfrm>
            <a:off x="457200" y="1268760"/>
            <a:ext cx="8229600" cy="4681190"/>
          </a:xfrm>
        </p:spPr>
        <p:txBody>
          <a:bodyPr/>
          <a:lstStyle/>
          <a:p>
            <a:r>
              <a:rPr lang="sv-SE" sz="2400" dirty="0" smtClean="0"/>
              <a:t>Borsttvätt med maskin</a:t>
            </a:r>
          </a:p>
          <a:p>
            <a:r>
              <a:rPr lang="sv-SE" sz="2400" dirty="0" smtClean="0"/>
              <a:t>Manuell borstning</a:t>
            </a:r>
          </a:p>
          <a:p>
            <a:r>
              <a:rPr lang="sv-SE" sz="2400" dirty="0" smtClean="0"/>
              <a:t>Ultraljud</a:t>
            </a:r>
          </a:p>
          <a:p>
            <a:r>
              <a:rPr lang="sv-SE" sz="2400" dirty="0" smtClean="0"/>
              <a:t>Torrsättning</a:t>
            </a:r>
          </a:p>
          <a:p>
            <a:r>
              <a:rPr lang="sv-SE" sz="2400" dirty="0" smtClean="0"/>
              <a:t>Skrovduk</a:t>
            </a:r>
          </a:p>
          <a:p>
            <a:r>
              <a:rPr lang="sv-SE" sz="2400" dirty="0" smtClean="0"/>
              <a:t>Uppsöka sötvatten</a:t>
            </a:r>
          </a:p>
          <a:p>
            <a:endParaRPr lang="sv-SE" sz="2400" dirty="0" smtClean="0"/>
          </a:p>
          <a:p>
            <a:r>
              <a:rPr lang="sv-SE" sz="2400" dirty="0" smtClean="0"/>
              <a:t>Bedömning av SXK:s miljönämnd</a:t>
            </a:r>
          </a:p>
          <a:p>
            <a:r>
              <a:rPr lang="sv-SE" sz="2400" dirty="0">
                <a:hlinkClick r:id="rId3"/>
              </a:rPr>
              <a:t>http://</a:t>
            </a:r>
            <a:r>
              <a:rPr lang="sv-SE" sz="2400" dirty="0" smtClean="0">
                <a:hlinkClick r:id="rId3"/>
              </a:rPr>
              <a:t>www.sxk.se/miljonamnden/dokument</a:t>
            </a:r>
            <a:endParaRPr lang="sv-SE" sz="2400" dirty="0" smtClean="0"/>
          </a:p>
          <a:p>
            <a:pPr marL="0" indent="0">
              <a:buNone/>
            </a:pPr>
            <a:r>
              <a:rPr lang="sv-SE" sz="2000" dirty="0" smtClean="0"/>
              <a:t>        För- och nackdelar med olika tekniker för en ren båtbotten</a:t>
            </a:r>
          </a:p>
          <a:p>
            <a:r>
              <a:rPr lang="sv-SE" sz="2400" dirty="0" smtClean="0"/>
              <a:t>Måla mindre</a:t>
            </a:r>
          </a:p>
          <a:p>
            <a:pPr marL="0" indent="0">
              <a:buNone/>
            </a:pPr>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1038151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Miljöcoachutbildning</a:t>
            </a:r>
            <a:endParaRPr lang="sv-SE" altLang="sv-SE" dirty="0" smtClean="0"/>
          </a:p>
        </p:txBody>
      </p:sp>
      <p:sp>
        <p:nvSpPr>
          <p:cNvPr id="19459" name="Platshållare för innehåll 2"/>
          <p:cNvSpPr>
            <a:spLocks noGrp="1"/>
          </p:cNvSpPr>
          <p:nvPr>
            <p:ph idx="1"/>
          </p:nvPr>
        </p:nvSpPr>
        <p:spPr/>
        <p:txBody>
          <a:bodyPr/>
          <a:lstStyle/>
          <a:p>
            <a:r>
              <a:rPr lang="sv-SE" sz="2400" b="1" dirty="0" smtClean="0"/>
              <a:t>Utbildning i Stockholm 11-12 november</a:t>
            </a:r>
            <a:r>
              <a:rPr lang="sv-SE" sz="2400" b="1" dirty="0"/>
              <a:t> </a:t>
            </a:r>
            <a:r>
              <a:rPr lang="sv-SE" sz="2400" b="1" dirty="0" smtClean="0"/>
              <a:t>(7 </a:t>
            </a:r>
            <a:r>
              <a:rPr lang="sv-SE" sz="2400" b="1" dirty="0" err="1" smtClean="0"/>
              <a:t>st</a:t>
            </a:r>
            <a:r>
              <a:rPr lang="sv-SE" sz="2400" b="1" dirty="0" smtClean="0"/>
              <a:t>)</a:t>
            </a:r>
            <a:endParaRPr lang="sv-SE" sz="2400" b="1" dirty="0"/>
          </a:p>
          <a:p>
            <a:r>
              <a:rPr lang="sv-SE" sz="2400" dirty="0" smtClean="0"/>
              <a:t>Grundläggande marinekologi</a:t>
            </a:r>
          </a:p>
          <a:p>
            <a:r>
              <a:rPr lang="sv-SE" sz="2400" dirty="0" smtClean="0"/>
              <a:t>Spridningsprocesser </a:t>
            </a:r>
          </a:p>
          <a:p>
            <a:r>
              <a:rPr lang="sv-SE" sz="2400" dirty="0" smtClean="0"/>
              <a:t>Miljölagstiftningen</a:t>
            </a:r>
          </a:p>
          <a:p>
            <a:r>
              <a:rPr lang="sv-SE" sz="2400" dirty="0" smtClean="0"/>
              <a:t>Miljöfarliga ämne i båtlivet</a:t>
            </a:r>
          </a:p>
          <a:p>
            <a:r>
              <a:rPr lang="sv-SE" sz="2400" dirty="0" smtClean="0"/>
              <a:t>Systematiskt arbetsmiljöarbete</a:t>
            </a:r>
          </a:p>
          <a:p>
            <a:r>
              <a:rPr lang="sv-SE" sz="2400" dirty="0" smtClean="0"/>
              <a:t>Exempel på lösningar</a:t>
            </a:r>
          </a:p>
          <a:p>
            <a:endParaRPr lang="sv-SE" sz="2400" dirty="0"/>
          </a:p>
          <a:p>
            <a:r>
              <a:rPr lang="sv-SE" sz="2400" dirty="0" smtClean="0"/>
              <a:t>Första mål: En utbildad coach per förbund</a:t>
            </a:r>
            <a:endParaRPr lang="sv-SE" sz="2400" dirty="0"/>
          </a:p>
          <a:p>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999745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Föreläggande om miljöstation</a:t>
            </a:r>
            <a:endParaRPr lang="sv-SE" altLang="sv-SE" dirty="0" smtClean="0"/>
          </a:p>
        </p:txBody>
      </p:sp>
      <p:sp>
        <p:nvSpPr>
          <p:cNvPr id="19459" name="Platshållare för innehåll 2"/>
          <p:cNvSpPr>
            <a:spLocks noGrp="1"/>
          </p:cNvSpPr>
          <p:nvPr>
            <p:ph idx="1"/>
          </p:nvPr>
        </p:nvSpPr>
        <p:spPr/>
        <p:txBody>
          <a:bodyPr/>
          <a:lstStyle/>
          <a:p>
            <a:r>
              <a:rPr lang="sv-SE" sz="2400" b="1" dirty="0" smtClean="0"/>
              <a:t>En båtklubb i Stockholm har fått föreläggande av miljöförvaltningen om att anordna en miljöstation</a:t>
            </a:r>
          </a:p>
          <a:p>
            <a:endParaRPr lang="sv-SE" sz="2400" b="1" dirty="0"/>
          </a:p>
          <a:p>
            <a:r>
              <a:rPr lang="sv-SE" sz="2400" b="1" dirty="0" smtClean="0"/>
              <a:t>Beslutet är överklagat</a:t>
            </a:r>
          </a:p>
          <a:p>
            <a:endParaRPr lang="sv-SE" sz="2400" b="1" dirty="0"/>
          </a:p>
          <a:p>
            <a:r>
              <a:rPr lang="sv-SE" sz="2400" b="1" dirty="0" smtClean="0"/>
              <a:t>Vi får se hur det går</a:t>
            </a:r>
          </a:p>
          <a:p>
            <a:endParaRPr lang="sv-SE" sz="2000" dirty="0" smtClean="0"/>
          </a:p>
          <a:p>
            <a:pPr marL="0" indent="0">
              <a:buNone/>
            </a:pPr>
            <a:r>
              <a:rPr lang="sv-SE" sz="2000" dirty="0" smtClean="0"/>
              <a:t>          (Ideell allmännyttig förening med 350 båtplatser</a:t>
            </a:r>
            <a:br>
              <a:rPr lang="sv-SE" sz="2000" dirty="0" smtClean="0"/>
            </a:br>
            <a:r>
              <a:rPr lang="sv-SE" sz="2000" dirty="0" smtClean="0"/>
              <a:t>          och omfattande verksamhet)</a:t>
            </a:r>
          </a:p>
          <a:p>
            <a:endParaRPr lang="sv-SE" sz="2400" b="1" dirty="0"/>
          </a:p>
          <a:p>
            <a:endParaRPr lang="sv-SE" sz="2400" b="1" dirty="0" smtClean="0"/>
          </a:p>
          <a:p>
            <a:endParaRPr lang="sv-SE" sz="2400" b="1" dirty="0" smtClean="0"/>
          </a:p>
          <a:p>
            <a:pPr marL="0" indent="0">
              <a:buNone/>
            </a:pPr>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292419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SMBF:s miljöaktiviteter</a:t>
            </a:r>
            <a:endParaRPr lang="sv-SE" altLang="sv-SE" dirty="0" smtClean="0"/>
          </a:p>
        </p:txBody>
      </p:sp>
      <p:sp>
        <p:nvSpPr>
          <p:cNvPr id="19459" name="Platshållare för innehåll 2"/>
          <p:cNvSpPr>
            <a:spLocks noGrp="1"/>
          </p:cNvSpPr>
          <p:nvPr>
            <p:ph idx="1"/>
          </p:nvPr>
        </p:nvSpPr>
        <p:spPr/>
        <p:txBody>
          <a:bodyPr/>
          <a:lstStyle/>
          <a:p>
            <a:r>
              <a:rPr lang="sv-SE" sz="2400" b="1" dirty="0"/>
              <a:t>Program</a:t>
            </a:r>
            <a:br>
              <a:rPr lang="sv-SE" sz="2400" b="1" dirty="0"/>
            </a:br>
            <a:r>
              <a:rPr lang="sv-SE" sz="2000" dirty="0" smtClean="0"/>
              <a:t>http</a:t>
            </a:r>
            <a:r>
              <a:rPr lang="sv-SE" sz="2000" dirty="0"/>
              <a:t>://www.smbf.org/wp-content/uploads/2016/10/SMBFs-milj%C3%B6policy-2016.pdf</a:t>
            </a:r>
            <a:endParaRPr lang="sv-SE" sz="2000" dirty="0" smtClean="0"/>
          </a:p>
          <a:p>
            <a:endParaRPr lang="sv-SE" sz="2400" b="1" dirty="0" smtClean="0"/>
          </a:p>
          <a:p>
            <a:r>
              <a:rPr lang="sv-SE" sz="2400" b="1" dirty="0" smtClean="0"/>
              <a:t>Konferens</a:t>
            </a:r>
            <a:r>
              <a:rPr lang="sv-SE" sz="2400" b="1" dirty="0"/>
              <a:t/>
            </a:r>
            <a:br>
              <a:rPr lang="sv-SE" sz="2400" b="1" dirty="0"/>
            </a:br>
            <a:r>
              <a:rPr lang="sv-SE" sz="2000" dirty="0"/>
              <a:t>http://www.smbf.org/wp-content/uploads/2012/01/Inbjudan.pdf</a:t>
            </a:r>
            <a:endParaRPr lang="sv-SE" sz="2000" dirty="0" smtClean="0"/>
          </a:p>
          <a:p>
            <a:endParaRPr lang="sv-SE" sz="2400" b="1" dirty="0" smtClean="0"/>
          </a:p>
          <a:p>
            <a:r>
              <a:rPr lang="sv-SE" sz="2400" b="1" dirty="0" smtClean="0"/>
              <a:t>Miljöskola</a:t>
            </a:r>
          </a:p>
          <a:p>
            <a:endParaRPr lang="sv-SE" sz="2400" b="1" dirty="0"/>
          </a:p>
          <a:p>
            <a:endParaRPr lang="sv-SE" sz="2400" b="1" dirty="0" smtClean="0"/>
          </a:p>
          <a:p>
            <a:pPr marL="0" indent="0">
              <a:buNone/>
            </a:pPr>
            <a:endParaRPr lang="sv-SE" sz="2400" b="1" dirty="0" smtClean="0"/>
          </a:p>
          <a:p>
            <a:pPr marL="0" indent="0">
              <a:buNone/>
            </a:pPr>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74157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Aktuella frågor</a:t>
            </a:r>
            <a:endParaRPr lang="sv-SE" altLang="sv-SE" dirty="0" smtClean="0"/>
          </a:p>
        </p:txBody>
      </p:sp>
      <p:sp>
        <p:nvSpPr>
          <p:cNvPr id="19459" name="Platshållare för innehåll 2"/>
          <p:cNvSpPr>
            <a:spLocks noGrp="1"/>
          </p:cNvSpPr>
          <p:nvPr>
            <p:ph idx="1"/>
          </p:nvPr>
        </p:nvSpPr>
        <p:spPr/>
        <p:txBody>
          <a:bodyPr/>
          <a:lstStyle/>
          <a:p>
            <a:pPr eaLnBrk="1" hangingPunct="1">
              <a:lnSpc>
                <a:spcPct val="90000"/>
              </a:lnSpc>
            </a:pPr>
            <a:r>
              <a:rPr lang="sv-SE" altLang="sv-SE" sz="2400" dirty="0" err="1" smtClean="0"/>
              <a:t>Invasiva</a:t>
            </a:r>
            <a:r>
              <a:rPr lang="sv-SE" altLang="sv-SE" sz="2400" dirty="0" smtClean="0"/>
              <a:t> arter </a:t>
            </a:r>
          </a:p>
          <a:p>
            <a:pPr eaLnBrk="1" hangingPunct="1">
              <a:lnSpc>
                <a:spcPct val="90000"/>
              </a:lnSpc>
            </a:pPr>
            <a:r>
              <a:rPr lang="sv-SE" altLang="sv-SE" sz="2400" dirty="0" smtClean="0"/>
              <a:t>Fortsatt spridning av TBT (trots förbud sedan 1993)</a:t>
            </a:r>
          </a:p>
          <a:p>
            <a:pPr eaLnBrk="1" hangingPunct="1">
              <a:lnSpc>
                <a:spcPct val="90000"/>
              </a:lnSpc>
            </a:pPr>
            <a:r>
              <a:rPr lang="sv-SE" altLang="sv-SE" sz="2400" dirty="0" smtClean="0"/>
              <a:t>Sanering av båtuppställningsplatser</a:t>
            </a:r>
          </a:p>
          <a:p>
            <a:pPr eaLnBrk="1" hangingPunct="1">
              <a:lnSpc>
                <a:spcPct val="90000"/>
              </a:lnSpc>
            </a:pPr>
            <a:r>
              <a:rPr lang="sv-SE" sz="2400" dirty="0" smtClean="0"/>
              <a:t>Skrotbåtar</a:t>
            </a:r>
          </a:p>
          <a:p>
            <a:pPr eaLnBrk="1" hangingPunct="1">
              <a:lnSpc>
                <a:spcPct val="90000"/>
              </a:lnSpc>
            </a:pPr>
            <a:r>
              <a:rPr lang="sv-SE" sz="2400" dirty="0"/>
              <a:t>H</a:t>
            </a:r>
            <a:r>
              <a:rPr lang="sv-SE" sz="2400" dirty="0" smtClean="0"/>
              <a:t>avsplanering</a:t>
            </a:r>
            <a:endParaRPr lang="sv-SE" altLang="sv-SE" sz="2400" dirty="0" smtClean="0"/>
          </a:p>
          <a:p>
            <a:pPr eaLnBrk="1" hangingPunct="1">
              <a:lnSpc>
                <a:spcPct val="90000"/>
              </a:lnSpc>
            </a:pPr>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95084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SBU – Miljökommittén (</a:t>
            </a:r>
            <a:r>
              <a:rPr lang="sv-SE" altLang="sv-SE" b="1" dirty="0" err="1" smtClean="0">
                <a:solidFill>
                  <a:srgbClr val="365F91"/>
                </a:solidFill>
                <a:latin typeface="Cambria" pitchFamily="18" charset="0"/>
                <a:cs typeface="Times New Roman" pitchFamily="18" charset="0"/>
              </a:rPr>
              <a:t>MiK</a:t>
            </a:r>
            <a:r>
              <a:rPr lang="sv-SE" altLang="sv-SE" b="1" dirty="0" smtClean="0">
                <a:solidFill>
                  <a:srgbClr val="365F91"/>
                </a:solidFill>
                <a:latin typeface="Cambria" pitchFamily="18" charset="0"/>
                <a:cs typeface="Times New Roman" pitchFamily="18" charset="0"/>
              </a:rPr>
              <a:t>)</a:t>
            </a:r>
            <a:endParaRPr lang="sv-SE" altLang="sv-SE" dirty="0" smtClean="0"/>
          </a:p>
        </p:txBody>
      </p:sp>
      <p:sp>
        <p:nvSpPr>
          <p:cNvPr id="15363" name="Platshållare för innehåll 2"/>
          <p:cNvSpPr>
            <a:spLocks noGrp="1"/>
          </p:cNvSpPr>
          <p:nvPr>
            <p:ph idx="1"/>
          </p:nvPr>
        </p:nvSpPr>
        <p:spPr>
          <a:xfrm>
            <a:off x="457200" y="1340768"/>
            <a:ext cx="8229600" cy="4609182"/>
          </a:xfrm>
        </p:spPr>
        <p:txBody>
          <a:bodyPr/>
          <a:lstStyle/>
          <a:p>
            <a:pPr marL="0" indent="0" eaLnBrk="1" hangingPunct="1">
              <a:buNone/>
            </a:pPr>
            <a:endParaRPr lang="sv-SE" altLang="sv-SE" sz="1800" dirty="0" smtClean="0">
              <a:latin typeface="+mj-lt"/>
            </a:endParaRPr>
          </a:p>
          <a:p>
            <a:pPr marL="0" indent="0" eaLnBrk="1" hangingPunct="1">
              <a:buNone/>
            </a:pPr>
            <a:r>
              <a:rPr lang="sv-SE" altLang="sv-SE" sz="1800" dirty="0" smtClean="0">
                <a:latin typeface="+mj-lt"/>
              </a:rPr>
              <a:t>Sammankallande</a:t>
            </a:r>
            <a:r>
              <a:rPr lang="sv-SE" altLang="sv-SE" sz="1800" dirty="0">
                <a:latin typeface="+mj-lt"/>
              </a:rPr>
              <a:t>: Harald Mårtensson, </a:t>
            </a:r>
            <a:r>
              <a:rPr lang="sv-SE" altLang="sv-SE" sz="1800" dirty="0" smtClean="0">
                <a:latin typeface="+mj-lt"/>
              </a:rPr>
              <a:t>Linghem</a:t>
            </a:r>
            <a:br>
              <a:rPr lang="sv-SE" altLang="sv-SE" sz="1800" dirty="0" smtClean="0">
                <a:latin typeface="+mj-lt"/>
              </a:rPr>
            </a:br>
            <a:r>
              <a:rPr lang="sv-SE" altLang="sv-SE" sz="1800" dirty="0">
                <a:latin typeface="+mj-lt"/>
              </a:rPr>
              <a:t/>
            </a:r>
            <a:br>
              <a:rPr lang="sv-SE" altLang="sv-SE" sz="1800" dirty="0">
                <a:latin typeface="+mj-lt"/>
              </a:rPr>
            </a:br>
            <a:r>
              <a:rPr lang="sv-SE" altLang="sv-SE" sz="1800" dirty="0" smtClean="0">
                <a:latin typeface="+mj-lt"/>
              </a:rPr>
              <a:t>Ledamöter</a:t>
            </a:r>
            <a:r>
              <a:rPr lang="sv-SE" altLang="sv-SE" sz="1800" dirty="0">
                <a:latin typeface="+mj-lt"/>
              </a:rPr>
              <a:t>: </a:t>
            </a:r>
            <a:r>
              <a:rPr lang="sv-SE" altLang="sv-SE" sz="1800" dirty="0" smtClean="0">
                <a:latin typeface="+mj-lt"/>
              </a:rPr>
              <a:t/>
            </a:r>
            <a:br>
              <a:rPr lang="sv-SE" altLang="sv-SE" sz="1800" dirty="0" smtClean="0">
                <a:latin typeface="+mj-lt"/>
              </a:rPr>
            </a:br>
            <a:r>
              <a:rPr lang="sv-SE" sz="1800" dirty="0" smtClean="0">
                <a:latin typeface="+mj-lt"/>
              </a:rPr>
              <a:t>Hans-Jörgen </a:t>
            </a:r>
            <a:r>
              <a:rPr lang="sv-SE" sz="1800" dirty="0">
                <a:latin typeface="+mj-lt"/>
              </a:rPr>
              <a:t>Alsing, Söderhamn,  </a:t>
            </a:r>
            <a:r>
              <a:rPr lang="sv-SE" sz="1800" dirty="0" smtClean="0">
                <a:latin typeface="+mj-lt"/>
              </a:rPr>
              <a:t/>
            </a:r>
            <a:br>
              <a:rPr lang="sv-SE" sz="1800" dirty="0" smtClean="0">
                <a:latin typeface="+mj-lt"/>
              </a:rPr>
            </a:br>
            <a:r>
              <a:rPr lang="sv-SE" sz="1800" dirty="0" smtClean="0">
                <a:latin typeface="+mj-lt"/>
              </a:rPr>
              <a:t>Kristina </a:t>
            </a:r>
            <a:r>
              <a:rPr lang="sv-SE" sz="1800" dirty="0">
                <a:latin typeface="+mj-lt"/>
              </a:rPr>
              <a:t>Carlstedt, Norrköping,  </a:t>
            </a:r>
            <a:r>
              <a:rPr lang="sv-SE" sz="1800" dirty="0" smtClean="0">
                <a:latin typeface="+mj-lt"/>
              </a:rPr>
              <a:t/>
            </a:r>
            <a:br>
              <a:rPr lang="sv-SE" sz="1800" dirty="0" smtClean="0">
                <a:latin typeface="+mj-lt"/>
              </a:rPr>
            </a:br>
            <a:r>
              <a:rPr lang="sv-SE" sz="1800" dirty="0" smtClean="0">
                <a:latin typeface="+mj-lt"/>
              </a:rPr>
              <a:t>Jimmy </a:t>
            </a:r>
            <a:r>
              <a:rPr lang="sv-SE" sz="1800" dirty="0">
                <a:latin typeface="+mj-lt"/>
              </a:rPr>
              <a:t>Dominius, Hägersten, </a:t>
            </a:r>
            <a:r>
              <a:rPr lang="sv-SE" sz="1800" dirty="0" smtClean="0">
                <a:latin typeface="+mj-lt"/>
              </a:rPr>
              <a:t/>
            </a:r>
            <a:br>
              <a:rPr lang="sv-SE" sz="1800" dirty="0" smtClean="0">
                <a:latin typeface="+mj-lt"/>
              </a:rPr>
            </a:br>
            <a:r>
              <a:rPr lang="sv-SE" sz="1800" dirty="0" smtClean="0">
                <a:latin typeface="+mj-lt"/>
              </a:rPr>
              <a:t>Roland </a:t>
            </a:r>
            <a:r>
              <a:rPr lang="sv-SE" sz="1800" dirty="0">
                <a:latin typeface="+mj-lt"/>
              </a:rPr>
              <a:t>Örtengren, </a:t>
            </a:r>
            <a:r>
              <a:rPr lang="sv-SE" sz="1800" dirty="0" smtClean="0">
                <a:latin typeface="+mj-lt"/>
              </a:rPr>
              <a:t>Kungsbacka</a:t>
            </a:r>
          </a:p>
          <a:p>
            <a:pPr marL="0" indent="0" eaLnBrk="1" hangingPunct="1">
              <a:buNone/>
            </a:pPr>
            <a:r>
              <a:rPr lang="sv-SE" sz="1800" dirty="0" smtClean="0">
                <a:latin typeface="+mj-lt"/>
              </a:rPr>
              <a:t>NN1, NN2, … </a:t>
            </a:r>
            <a:r>
              <a:rPr lang="sv-SE" sz="1800" dirty="0">
                <a:latin typeface="+mj-lt"/>
              </a:rPr>
              <a:t/>
            </a:r>
            <a:br>
              <a:rPr lang="sv-SE" sz="1800" dirty="0">
                <a:latin typeface="+mj-lt"/>
              </a:rPr>
            </a:br>
            <a:r>
              <a:rPr lang="sv-SE" sz="1800" dirty="0" smtClean="0">
                <a:latin typeface="+mj-lt"/>
              </a:rPr>
              <a:t/>
            </a:r>
            <a:br>
              <a:rPr lang="sv-SE" sz="1800" dirty="0" smtClean="0">
                <a:latin typeface="+mj-lt"/>
              </a:rPr>
            </a:br>
            <a:r>
              <a:rPr lang="sv-SE" sz="1800" dirty="0" smtClean="0">
                <a:latin typeface="+mj-lt"/>
              </a:rPr>
              <a:t>Internetmöte varje månad med hjälp av </a:t>
            </a:r>
            <a:r>
              <a:rPr lang="sv-SE" sz="1800" dirty="0" err="1" smtClean="0">
                <a:latin typeface="+mj-lt"/>
              </a:rPr>
              <a:t>GotoMeeting</a:t>
            </a:r>
            <a:r>
              <a:rPr lang="sv-SE" sz="1800" dirty="0">
                <a:latin typeface="+mj-lt"/>
              </a:rPr>
              <a:t> </a:t>
            </a:r>
            <a:r>
              <a:rPr lang="sv-SE" sz="1800" dirty="0" smtClean="0">
                <a:latin typeface="+mj-lt"/>
              </a:rPr>
              <a:t>med protokoll som läggs ut på SBU:s webbplats www.batunionen.se</a:t>
            </a:r>
          </a:p>
          <a:p>
            <a:pPr marL="0" indent="0" eaLnBrk="1" hangingPunct="1">
              <a:buNone/>
            </a:pPr>
            <a:r>
              <a:rPr lang="sv-SE" altLang="sv-SE" sz="1800" b="1" dirty="0">
                <a:solidFill>
                  <a:srgbClr val="4F81BD"/>
                </a:solidFill>
                <a:latin typeface="+mj-lt"/>
                <a:cs typeface="Times New Roman" pitchFamily="18" charset="0"/>
              </a:rPr>
              <a:t> </a:t>
            </a:r>
            <a:r>
              <a:rPr lang="sv-SE" altLang="sv-SE" sz="1800" b="1" dirty="0" smtClean="0">
                <a:solidFill>
                  <a:srgbClr val="4F81BD"/>
                </a:solidFill>
                <a:latin typeface="+mj-lt"/>
                <a:cs typeface="Times New Roman" pitchFamily="18" charset="0"/>
              </a:rPr>
              <a:t>    </a:t>
            </a:r>
            <a:r>
              <a:rPr lang="sv-SE" altLang="sv-SE" sz="1000" dirty="0" smtClean="0"/>
              <a:t> </a:t>
            </a:r>
            <a:endParaRPr lang="sv-SE" altLang="sv-SE" sz="2000" dirty="0" smtClean="0"/>
          </a:p>
          <a:p>
            <a:pPr eaLnBrk="1" hangingPunct="1"/>
            <a:endParaRPr lang="sv-SE" altLang="sv-SE" dirty="0" smtClean="0"/>
          </a:p>
        </p:txBody>
      </p:sp>
      <p:sp>
        <p:nvSpPr>
          <p:cNvPr id="4" name="Platshållare för sidfot 3"/>
          <p:cNvSpPr>
            <a:spLocks noGrp="1"/>
          </p:cNvSpPr>
          <p:nvPr>
            <p:ph type="ftr" sz="quarter" idx="11"/>
          </p:nvPr>
        </p:nvSpPr>
        <p:spPr>
          <a:xfrm>
            <a:off x="3275856" y="6309320"/>
            <a:ext cx="2895600" cy="539087"/>
          </a:xfrm>
        </p:spPr>
        <p:txBody>
          <a:bodyPr/>
          <a:lstStyle/>
          <a:p>
            <a:pPr>
              <a:defRPr/>
            </a:pPr>
            <a:r>
              <a:rPr lang="sv-SE" smtClean="0"/>
              <a:t>2017-02-15 Roland Örtengren</a:t>
            </a:r>
            <a:endParaRPr lang="sv-S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Miljöfrågornas intressenter</a:t>
            </a:r>
            <a:endParaRPr lang="sv-SE" altLang="sv-SE" dirty="0" smtClean="0"/>
          </a:p>
        </p:txBody>
      </p:sp>
      <p:sp>
        <p:nvSpPr>
          <p:cNvPr id="19459" name="Platshållare för innehåll 2"/>
          <p:cNvSpPr>
            <a:spLocks noGrp="1"/>
          </p:cNvSpPr>
          <p:nvPr>
            <p:ph idx="1"/>
          </p:nvPr>
        </p:nvSpPr>
        <p:spPr>
          <a:xfrm>
            <a:off x="457200" y="1417638"/>
            <a:ext cx="8229600" cy="4532312"/>
          </a:xfrm>
        </p:spPr>
        <p:txBody>
          <a:bodyPr/>
          <a:lstStyle/>
          <a:p>
            <a:r>
              <a:rPr lang="sv-SE" sz="2400" dirty="0" smtClean="0"/>
              <a:t>Många miljöfrågor drivs av intressegrupper</a:t>
            </a:r>
          </a:p>
          <a:p>
            <a:r>
              <a:rPr lang="sv-SE" sz="2400" dirty="0" smtClean="0"/>
              <a:t>Separata mål</a:t>
            </a:r>
          </a:p>
          <a:p>
            <a:r>
              <a:rPr lang="sv-SE" sz="2400" dirty="0" smtClean="0"/>
              <a:t>Detaljmål</a:t>
            </a:r>
            <a:endParaRPr lang="sv-SE" sz="2400" dirty="0"/>
          </a:p>
          <a:p>
            <a:r>
              <a:rPr lang="sv-SE" sz="2400" dirty="0" smtClean="0"/>
              <a:t>Intressegruppernas styrka</a:t>
            </a:r>
          </a:p>
          <a:p>
            <a:pPr lvl="1"/>
            <a:r>
              <a:rPr lang="sv-SE" sz="2000" dirty="0" smtClean="0"/>
              <a:t>Exempel </a:t>
            </a:r>
            <a:r>
              <a:rPr lang="sv-SE" sz="2000" dirty="0"/>
              <a:t>på en stark grupp är </a:t>
            </a:r>
            <a:r>
              <a:rPr lang="sv-SE" sz="2000" dirty="0" smtClean="0"/>
              <a:t>Naturskyddsföreningen</a:t>
            </a:r>
          </a:p>
          <a:p>
            <a:r>
              <a:rPr lang="sv-SE" sz="2400" dirty="0" smtClean="0"/>
              <a:t>Propaganda och opinionsbildning</a:t>
            </a:r>
          </a:p>
          <a:p>
            <a:pPr lvl="1"/>
            <a:r>
              <a:rPr lang="sv-SE" sz="2000" dirty="0" smtClean="0"/>
              <a:t>Förhärskande mening</a:t>
            </a:r>
          </a:p>
          <a:p>
            <a:pPr lvl="1"/>
            <a:r>
              <a:rPr lang="sv-SE" sz="2000" dirty="0" smtClean="0"/>
              <a:t>Alternativa fakta</a:t>
            </a:r>
          </a:p>
          <a:p>
            <a:r>
              <a:rPr lang="sv-SE" sz="2400" dirty="0" smtClean="0"/>
              <a:t>Myndigheternas handläggare inte alltid opartiska,</a:t>
            </a:r>
            <a:br>
              <a:rPr lang="sv-SE" sz="2400" dirty="0" smtClean="0"/>
            </a:br>
            <a:r>
              <a:rPr lang="sv-SE" sz="2400" dirty="0" smtClean="0"/>
              <a:t>kan ofta driva </a:t>
            </a:r>
            <a:r>
              <a:rPr lang="sv-SE" sz="2400" dirty="0"/>
              <a:t>sin </a:t>
            </a:r>
            <a:r>
              <a:rPr lang="sv-SE" sz="2400" dirty="0" smtClean="0"/>
              <a:t>egen agenda</a:t>
            </a: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69683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Miljöfrågornas intressenter</a:t>
            </a:r>
            <a:endParaRPr lang="sv-SE" altLang="sv-SE" dirty="0" smtClean="0"/>
          </a:p>
        </p:txBody>
      </p:sp>
      <p:sp>
        <p:nvSpPr>
          <p:cNvPr id="19459" name="Platshållare för innehåll 2"/>
          <p:cNvSpPr>
            <a:spLocks noGrp="1"/>
          </p:cNvSpPr>
          <p:nvPr>
            <p:ph idx="1"/>
          </p:nvPr>
        </p:nvSpPr>
        <p:spPr>
          <a:xfrm>
            <a:off x="611560" y="2132856"/>
            <a:ext cx="8229600" cy="4532312"/>
          </a:xfrm>
        </p:spPr>
        <p:txBody>
          <a:bodyPr/>
          <a:lstStyle/>
          <a:p>
            <a:r>
              <a:rPr lang="sv-SE" sz="2400" dirty="0" smtClean="0"/>
              <a:t>SBU:s miljömål – representerar båtlivet och båtägarna</a:t>
            </a:r>
          </a:p>
          <a:p>
            <a:pPr lvl="1"/>
            <a:r>
              <a:rPr lang="sv-SE" sz="2000" dirty="0"/>
              <a:t>E</a:t>
            </a:r>
            <a:r>
              <a:rPr lang="sv-SE" sz="2000" dirty="0" smtClean="0"/>
              <a:t>n god </a:t>
            </a:r>
            <a:r>
              <a:rPr lang="sv-SE" sz="2000" dirty="0"/>
              <a:t>miljö är förutsättningen</a:t>
            </a:r>
          </a:p>
          <a:p>
            <a:pPr lvl="1"/>
            <a:r>
              <a:rPr lang="sv-SE" sz="2000" dirty="0" smtClean="0"/>
              <a:t>Självklart följa  lagar och förordningar</a:t>
            </a:r>
          </a:p>
          <a:p>
            <a:pPr lvl="1"/>
            <a:r>
              <a:rPr lang="sv-SE" sz="2000" dirty="0"/>
              <a:t>P</a:t>
            </a:r>
            <a:r>
              <a:rPr lang="sv-SE" sz="2000" dirty="0" smtClean="0"/>
              <a:t>ositiv till miljöåtgärder, </a:t>
            </a:r>
            <a:br>
              <a:rPr lang="sv-SE" sz="2000" dirty="0" smtClean="0"/>
            </a:br>
            <a:r>
              <a:rPr lang="sv-SE" sz="2000" dirty="0" smtClean="0"/>
              <a:t>   men rimliga och beprövade</a:t>
            </a:r>
            <a:br>
              <a:rPr lang="sv-SE" sz="2000" dirty="0" smtClean="0"/>
            </a:br>
            <a:r>
              <a:rPr lang="sv-SE" sz="2000" dirty="0" smtClean="0"/>
              <a:t>   medverkar gärna i prövning och utvärdering</a:t>
            </a:r>
            <a:endParaRPr lang="sv-SE" altLang="sv-SE" sz="2000" b="1" dirty="0" smtClean="0">
              <a:solidFill>
                <a:srgbClr val="365F91"/>
              </a:solidFill>
              <a:latin typeface="Cambria" pitchFamily="18" charset="0"/>
              <a:cs typeface="Times New Roman" pitchFamily="18" charset="0"/>
            </a:endParaRP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687950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Miljöfrågornas intressenter</a:t>
            </a:r>
            <a:endParaRPr lang="sv-SE" altLang="sv-SE" dirty="0" smtClean="0"/>
          </a:p>
        </p:txBody>
      </p:sp>
      <p:sp>
        <p:nvSpPr>
          <p:cNvPr id="19459" name="Platshållare för innehåll 2"/>
          <p:cNvSpPr>
            <a:spLocks noGrp="1"/>
          </p:cNvSpPr>
          <p:nvPr>
            <p:ph idx="1"/>
          </p:nvPr>
        </p:nvSpPr>
        <p:spPr>
          <a:xfrm>
            <a:off x="457200" y="1417638"/>
            <a:ext cx="8229600" cy="4532312"/>
          </a:xfrm>
        </p:spPr>
        <p:txBody>
          <a:bodyPr/>
          <a:lstStyle/>
          <a:p>
            <a:r>
              <a:rPr lang="sv-SE" sz="2400" dirty="0" smtClean="0">
                <a:solidFill>
                  <a:schemeClr val="accent2">
                    <a:lumMod val="50000"/>
                  </a:schemeClr>
                </a:solidFill>
              </a:rPr>
              <a:t>Myndigheterna samarbetar</a:t>
            </a:r>
          </a:p>
          <a:p>
            <a:r>
              <a:rPr lang="sv-SE" sz="2400" dirty="0" smtClean="0"/>
              <a:t>Utarbetar anvisningar för inspektörer</a:t>
            </a:r>
            <a:endParaRPr lang="sv-SE" sz="2400" dirty="0"/>
          </a:p>
          <a:p>
            <a:r>
              <a:rPr lang="sv-SE" sz="2400" dirty="0" smtClean="0"/>
              <a:t>Exempel - Miljösamverkan Stockholms län (MSL)</a:t>
            </a:r>
          </a:p>
          <a:p>
            <a:pPr marL="0" indent="0">
              <a:buNone/>
            </a:pPr>
            <a:endParaRPr lang="sv-SE" sz="2400" dirty="0" smtClean="0"/>
          </a:p>
          <a:p>
            <a:r>
              <a:rPr lang="sv-SE" sz="2400" dirty="0" smtClean="0">
                <a:solidFill>
                  <a:schemeClr val="accent2">
                    <a:lumMod val="50000"/>
                  </a:schemeClr>
                </a:solidFill>
              </a:rPr>
              <a:t>Båtklubbarna behöver också samverka</a:t>
            </a:r>
          </a:p>
          <a:p>
            <a:r>
              <a:rPr lang="sv-SE" sz="2400" dirty="0" smtClean="0"/>
              <a:t>Dela med sig av erfarenheter vid träffar m.m.</a:t>
            </a:r>
          </a:p>
          <a:p>
            <a:r>
              <a:rPr lang="sv-SE" sz="2400" dirty="0" smtClean="0"/>
              <a:t>Ringa varandra och fråga hur gjorde ni</a:t>
            </a:r>
          </a:p>
          <a:p>
            <a:r>
              <a:rPr lang="sv-SE" sz="2400" dirty="0" smtClean="0"/>
              <a:t>Kontakta </a:t>
            </a:r>
            <a:r>
              <a:rPr lang="sv-SE" sz="2400" dirty="0" err="1" smtClean="0"/>
              <a:t>MiK</a:t>
            </a:r>
            <a:r>
              <a:rPr lang="sv-SE" sz="2400" dirty="0" smtClean="0"/>
              <a:t> för rapportering och råd</a:t>
            </a: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333959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Delmål för miljöarbetet i </a:t>
            </a:r>
            <a:r>
              <a:rPr lang="sv-SE" altLang="sv-SE" b="1" dirty="0" err="1" smtClean="0">
                <a:solidFill>
                  <a:srgbClr val="365F91"/>
                </a:solidFill>
                <a:latin typeface="Cambria" pitchFamily="18" charset="0"/>
                <a:cs typeface="Times New Roman" pitchFamily="18" charset="0"/>
              </a:rPr>
              <a:t>MiK</a:t>
            </a:r>
            <a:endParaRPr lang="sv-SE" altLang="sv-SE" dirty="0" smtClean="0"/>
          </a:p>
        </p:txBody>
      </p:sp>
      <p:sp>
        <p:nvSpPr>
          <p:cNvPr id="19459" name="Platshållare för innehåll 2"/>
          <p:cNvSpPr>
            <a:spLocks noGrp="1"/>
          </p:cNvSpPr>
          <p:nvPr>
            <p:ph idx="1"/>
          </p:nvPr>
        </p:nvSpPr>
        <p:spPr>
          <a:xfrm>
            <a:off x="457200" y="1268760"/>
            <a:ext cx="8229600" cy="4681190"/>
          </a:xfrm>
        </p:spPr>
        <p:txBody>
          <a:bodyPr/>
          <a:lstStyle/>
          <a:p>
            <a:r>
              <a:rPr lang="sv-SE" sz="2400" dirty="0" smtClean="0"/>
              <a:t>Helhetssyn</a:t>
            </a:r>
          </a:p>
          <a:p>
            <a:pPr lvl="1"/>
            <a:r>
              <a:rPr lang="sv-SE" sz="1800" dirty="0" smtClean="0"/>
              <a:t>T.ex. rangordna olika källor så att man kan välja ut de som har störst påverkan och börja med dem samt balansanalys</a:t>
            </a:r>
          </a:p>
          <a:p>
            <a:r>
              <a:rPr lang="sv-SE" sz="2400" dirty="0" smtClean="0"/>
              <a:t>Vetenskap och beprövad erfarenhet</a:t>
            </a:r>
          </a:p>
          <a:p>
            <a:pPr lvl="1"/>
            <a:r>
              <a:rPr lang="sv-SE" sz="1800" dirty="0" smtClean="0"/>
              <a:t>Basera slutsatser på tillförlitliga empiriska undersökningar och när underlag saknas se till att bristen avhjälps</a:t>
            </a:r>
          </a:p>
          <a:p>
            <a:r>
              <a:rPr lang="sv-SE" sz="2400" dirty="0" smtClean="0"/>
              <a:t>Konsekvensutredningar</a:t>
            </a:r>
          </a:p>
          <a:p>
            <a:pPr lvl="1"/>
            <a:r>
              <a:rPr lang="sv-SE" sz="1800" dirty="0" smtClean="0"/>
              <a:t>Effekten av tilltänkta beslut måste utredas, inklusive kostnad-nytta beräkningar (vilket det faktiskt är lag på för myndigheterna, SFS2007:1244)</a:t>
            </a:r>
            <a:endParaRPr lang="sv-SE" sz="1800" dirty="0"/>
          </a:p>
          <a:p>
            <a:r>
              <a:rPr lang="sv-SE" sz="2400" dirty="0" smtClean="0"/>
              <a:t>Sluta benämna koppar som gift</a:t>
            </a:r>
          </a:p>
          <a:p>
            <a:pPr lvl="1"/>
            <a:r>
              <a:rPr lang="sv-SE" sz="1800" dirty="0" smtClean="0"/>
              <a:t>Koppar är ett essentiellt födoämne men både för mycket och för lite är skadligt. Koppar är i praktiken den enda biocid som förekommer i båtbottenfärg och när man talar om giftiga bottenfärger ger det fel signaler. </a:t>
            </a:r>
            <a:r>
              <a:rPr lang="sv-SE" sz="1800" b="1" dirty="0" smtClean="0"/>
              <a:t>Koppar är inte farligt</a:t>
            </a:r>
          </a:p>
          <a:p>
            <a:pPr marL="0" indent="0">
              <a:buNone/>
            </a:pPr>
            <a:endParaRPr lang="sv-SE" altLang="sv-SE" sz="2400" b="1" dirty="0" smtClean="0">
              <a:solidFill>
                <a:srgbClr val="365F91"/>
              </a:solidFill>
              <a:latin typeface="Cambria" pitchFamily="18" charset="0"/>
              <a:cs typeface="Times New Roman" pitchFamily="18" charset="0"/>
            </a:endParaRP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842392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Råd och tips för miljöarbetet</a:t>
            </a:r>
            <a:endParaRPr lang="sv-SE" altLang="sv-SE" sz="2400" dirty="0" smtClean="0"/>
          </a:p>
        </p:txBody>
      </p:sp>
      <p:sp>
        <p:nvSpPr>
          <p:cNvPr id="19459" name="Platshållare för innehåll 2"/>
          <p:cNvSpPr>
            <a:spLocks noGrp="1"/>
          </p:cNvSpPr>
          <p:nvPr>
            <p:ph idx="1"/>
          </p:nvPr>
        </p:nvSpPr>
        <p:spPr/>
        <p:txBody>
          <a:bodyPr/>
          <a:lstStyle/>
          <a:p>
            <a:pPr eaLnBrk="1" hangingPunct="1"/>
            <a:r>
              <a:rPr lang="sv-SE" altLang="sv-SE" sz="2400" dirty="0" smtClean="0"/>
              <a:t>Hamnhandboken (ny webbaserad upplaga 2016)</a:t>
            </a:r>
          </a:p>
          <a:p>
            <a:pPr eaLnBrk="1" hangingPunct="1"/>
            <a:r>
              <a:rPr lang="sv-SE" altLang="sv-SE" sz="2400" dirty="0" smtClean="0"/>
              <a:t>Egenkontroll (SBU, Transportstyrelsen)</a:t>
            </a:r>
          </a:p>
          <a:p>
            <a:pPr eaLnBrk="1" hangingPunct="1"/>
            <a:r>
              <a:rPr lang="sv-SE" altLang="sv-SE" sz="2400" dirty="0" smtClean="0"/>
              <a:t>Miljöplan och Avfallshanteringsplaner</a:t>
            </a:r>
          </a:p>
          <a:p>
            <a:pPr eaLnBrk="1" hangingPunct="1"/>
            <a:r>
              <a:rPr lang="sv-SE" altLang="sv-SE" sz="2400" dirty="0" smtClean="0"/>
              <a:t>Hjälp och stöd t.ex</a:t>
            </a:r>
            <a:r>
              <a:rPr lang="sv-SE" altLang="sv-SE" sz="2400" dirty="0"/>
              <a:t>. </a:t>
            </a:r>
            <a:r>
              <a:rPr lang="sv-SE" altLang="sv-SE" sz="2400" dirty="0" smtClean="0"/>
              <a:t>vid miljöinspektion (Gottskär)</a:t>
            </a:r>
          </a:p>
          <a:p>
            <a:pPr eaLnBrk="1" hangingPunct="1"/>
            <a:endParaRPr lang="sv-SE" altLang="sv-SE" sz="2400" dirty="0"/>
          </a:p>
          <a:p>
            <a:pPr marL="0" indent="0" eaLnBrk="1" hangingPunct="1">
              <a:buNone/>
            </a:pPr>
            <a:r>
              <a:rPr lang="sv-SE" altLang="sv-SE" sz="2400" dirty="0" smtClean="0"/>
              <a:t>    En fritidsbåthamn räknas som miljöfarlig verksamhet</a:t>
            </a:r>
            <a:br>
              <a:rPr lang="sv-SE" altLang="sv-SE" sz="2400" dirty="0" smtClean="0"/>
            </a:br>
            <a:r>
              <a:rPr lang="sv-SE" altLang="sv-SE" sz="2400" dirty="0" smtClean="0"/>
              <a:t>    Tillstånd behövs</a:t>
            </a:r>
          </a:p>
          <a:p>
            <a:pPr marL="0" indent="0" eaLnBrk="1" hangingPunct="1">
              <a:buNone/>
            </a:pPr>
            <a:endParaRPr lang="sv-SE" altLang="sv-SE" sz="2400" dirty="0" smtClean="0"/>
          </a:p>
          <a:p>
            <a:pPr eaLnBrk="1" hangingPunct="1"/>
            <a:endParaRPr lang="sv-SE" altLang="sv-SE" sz="2000" dirty="0" smtClean="0"/>
          </a:p>
          <a:p>
            <a:pPr marL="0" indent="0" eaLnBrk="1" hangingPunct="1">
              <a:buNone/>
            </a:pPr>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916169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Hamnhandboken</a:t>
            </a:r>
            <a:endParaRPr lang="sv-SE" altLang="sv-SE" sz="2400" dirty="0" smtClean="0"/>
          </a:p>
        </p:txBody>
      </p:sp>
      <p:sp>
        <p:nvSpPr>
          <p:cNvPr id="19459" name="Platshållare för innehåll 2"/>
          <p:cNvSpPr>
            <a:spLocks noGrp="1"/>
          </p:cNvSpPr>
          <p:nvPr>
            <p:ph idx="1"/>
          </p:nvPr>
        </p:nvSpPr>
        <p:spPr/>
        <p:txBody>
          <a:bodyPr/>
          <a:lstStyle/>
          <a:p>
            <a:pPr eaLnBrk="1" hangingPunct="1"/>
            <a:r>
              <a:rPr lang="sv-SE" altLang="sv-SE" sz="2400" dirty="0" smtClean="0"/>
              <a:t>Hamnboken 1 2016 </a:t>
            </a:r>
          </a:p>
          <a:p>
            <a:pPr eaLnBrk="1" hangingPunct="1"/>
            <a:r>
              <a:rPr lang="sv-SE" altLang="sv-SE" sz="2400" dirty="0" smtClean="0"/>
              <a:t>Finns på SBU:s webbplats att ladda ner</a:t>
            </a:r>
            <a:br>
              <a:rPr lang="sv-SE" altLang="sv-SE" sz="2400" dirty="0" smtClean="0"/>
            </a:br>
            <a:r>
              <a:rPr lang="sv-SE" altLang="sv-SE" sz="2400" dirty="0" smtClean="0"/>
              <a:t>finns i två versioner, </a:t>
            </a:r>
            <a:r>
              <a:rPr lang="sv-SE" altLang="sv-SE" sz="2400" dirty="0" err="1" smtClean="0"/>
              <a:t>pdf</a:t>
            </a:r>
            <a:r>
              <a:rPr lang="sv-SE" altLang="sv-SE" sz="2400" dirty="0" smtClean="0"/>
              <a:t> och </a:t>
            </a:r>
            <a:r>
              <a:rPr lang="sv-SE" altLang="sv-SE" sz="2400" dirty="0" err="1" smtClean="0"/>
              <a:t>word</a:t>
            </a:r>
            <a:r>
              <a:rPr lang="sv-SE" altLang="sv-SE" sz="2400" dirty="0" smtClean="0"/>
              <a:t/>
            </a:r>
            <a:br>
              <a:rPr lang="sv-SE" altLang="sv-SE" sz="2400" dirty="0" smtClean="0"/>
            </a:br>
            <a:r>
              <a:rPr lang="sv-SE" altLang="sv-SE" sz="2400" dirty="0" smtClean="0"/>
              <a:t>http</a:t>
            </a:r>
            <a:r>
              <a:rPr lang="sv-SE" altLang="sv-SE" sz="2400" dirty="0"/>
              <a:t>://batunionen.se/dokument/42895/</a:t>
            </a:r>
            <a:br>
              <a:rPr lang="sv-SE" altLang="sv-SE" sz="2400" dirty="0"/>
            </a:br>
            <a:r>
              <a:rPr lang="sv-SE" altLang="sv-SE" sz="2400" dirty="0" smtClean="0"/>
              <a:t/>
            </a:r>
            <a:br>
              <a:rPr lang="sv-SE" altLang="sv-SE" sz="2400" dirty="0" smtClean="0"/>
            </a:br>
            <a:r>
              <a:rPr lang="sv-SE" altLang="sv-SE" sz="2400" dirty="0" smtClean="0"/>
              <a:t>Innehåller detaljerade anvisningar och råd till klubbar som har hamnverksamhet. Ny utgåva planeras 2017.</a:t>
            </a:r>
          </a:p>
          <a:p>
            <a:pPr marL="0" indent="0" eaLnBrk="1" hangingPunct="1">
              <a:buNone/>
            </a:pPr>
            <a:r>
              <a:rPr lang="sv-SE" altLang="sv-SE" sz="2400" dirty="0" smtClean="0"/>
              <a:t>    Innehåller många hänvisningar till</a:t>
            </a:r>
            <a:br>
              <a:rPr lang="sv-SE" altLang="sv-SE" sz="2400" dirty="0" smtClean="0"/>
            </a:br>
            <a:r>
              <a:rPr lang="sv-SE" altLang="sv-SE" sz="2400" dirty="0" smtClean="0"/>
              <a:t>    lagar och förordningar om miljön</a:t>
            </a:r>
          </a:p>
          <a:p>
            <a:pPr marL="0" indent="0" eaLnBrk="1" hangingPunct="1">
              <a:buNone/>
            </a:pPr>
            <a:endParaRPr lang="sv-SE" altLang="sv-SE" sz="2400" dirty="0" smtClean="0"/>
          </a:p>
          <a:p>
            <a:pPr marL="0" indent="0" eaLnBrk="1" hangingPunct="1">
              <a:buNone/>
            </a:pPr>
            <a:endParaRPr lang="sv-SE" altLang="sv-SE" sz="2000" dirty="0" smtClean="0"/>
          </a:p>
          <a:p>
            <a:pPr marL="0" indent="0" eaLnBrk="1" hangingPunct="1">
              <a:buNone/>
            </a:pPr>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516515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Hamnhandboken</a:t>
            </a:r>
            <a:endParaRPr lang="sv-SE" altLang="sv-SE" sz="2400" dirty="0" smtClean="0"/>
          </a:p>
        </p:txBody>
      </p:sp>
      <p:sp>
        <p:nvSpPr>
          <p:cNvPr id="19459" name="Platshållare för innehåll 2"/>
          <p:cNvSpPr>
            <a:spLocks noGrp="1"/>
          </p:cNvSpPr>
          <p:nvPr>
            <p:ph idx="1"/>
          </p:nvPr>
        </p:nvSpPr>
        <p:spPr/>
        <p:txBody>
          <a:bodyPr/>
          <a:lstStyle/>
          <a:p>
            <a:pPr marL="0" indent="0" eaLnBrk="1" hangingPunct="1">
              <a:buNone/>
            </a:pPr>
            <a:endParaRPr lang="sv-SE" altLang="sv-SE" sz="2400" dirty="0" smtClean="0"/>
          </a:p>
          <a:p>
            <a:pPr eaLnBrk="1" hangingPunct="1"/>
            <a:endParaRPr lang="sv-SE" altLang="sv-SE" sz="2000" dirty="0" smtClean="0"/>
          </a:p>
          <a:p>
            <a:pPr marL="0" indent="0" eaLnBrk="1" hangingPunct="1">
              <a:buNone/>
            </a:pPr>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pic>
        <p:nvPicPr>
          <p:cNvPr id="2" name="Bildobjekt 1"/>
          <p:cNvPicPr>
            <a:picLocks noChangeAspect="1"/>
          </p:cNvPicPr>
          <p:nvPr/>
        </p:nvPicPr>
        <p:blipFill>
          <a:blip r:embed="rId3"/>
          <a:stretch>
            <a:fillRect/>
          </a:stretch>
        </p:blipFill>
        <p:spPr>
          <a:xfrm>
            <a:off x="1698181" y="141784"/>
            <a:ext cx="5466108" cy="6412422"/>
          </a:xfrm>
          <a:prstGeom prst="rect">
            <a:avLst/>
          </a:prstGeom>
        </p:spPr>
      </p:pic>
      <p:sp>
        <p:nvSpPr>
          <p:cNvPr id="3" name="textruta 2"/>
          <p:cNvSpPr txBox="1"/>
          <p:nvPr/>
        </p:nvSpPr>
        <p:spPr>
          <a:xfrm>
            <a:off x="2339752" y="1012165"/>
            <a:ext cx="4464496" cy="1754326"/>
          </a:xfrm>
          <a:prstGeom prst="rect">
            <a:avLst/>
          </a:prstGeom>
          <a:noFill/>
        </p:spPr>
        <p:txBody>
          <a:bodyPr wrap="square" rtlCol="0">
            <a:spAutoFit/>
          </a:bodyPr>
          <a:lstStyle/>
          <a:p>
            <a:pPr algn="ctr"/>
            <a:r>
              <a:rPr lang="sv-SE" sz="5400" dirty="0" smtClean="0">
                <a:solidFill>
                  <a:schemeClr val="bg1"/>
                </a:solidFill>
                <a:latin typeface="Times New Roman" panose="02020603050405020304" pitchFamily="18" charset="0"/>
                <a:cs typeface="Times New Roman" panose="02020603050405020304" pitchFamily="18" charset="0"/>
              </a:rPr>
              <a:t>Hamnar för </a:t>
            </a:r>
          </a:p>
          <a:p>
            <a:pPr algn="ctr"/>
            <a:r>
              <a:rPr lang="sv-SE" sz="5400" dirty="0" smtClean="0">
                <a:solidFill>
                  <a:schemeClr val="bg1"/>
                </a:solidFill>
                <a:latin typeface="Times New Roman" panose="02020603050405020304" pitchFamily="18" charset="0"/>
                <a:cs typeface="Times New Roman" panose="02020603050405020304" pitchFamily="18" charset="0"/>
              </a:rPr>
              <a:t>Fritidsbåtar</a:t>
            </a:r>
            <a:r>
              <a:rPr lang="sv-SE" sz="5400" dirty="0" smtClean="0">
                <a:latin typeface="Times New Roman" panose="02020603050405020304" pitchFamily="18" charset="0"/>
                <a:cs typeface="Times New Roman" panose="02020603050405020304" pitchFamily="18" charset="0"/>
              </a:rPr>
              <a:t> </a:t>
            </a:r>
            <a:endParaRPr lang="sv-SE"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63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Egenkontroll</a:t>
            </a:r>
            <a:endParaRPr lang="sv-SE" altLang="sv-SE" sz="2400" dirty="0" smtClean="0"/>
          </a:p>
        </p:txBody>
      </p:sp>
      <p:sp>
        <p:nvSpPr>
          <p:cNvPr id="19459" name="Platshållare för innehåll 2"/>
          <p:cNvSpPr>
            <a:spLocks noGrp="1"/>
          </p:cNvSpPr>
          <p:nvPr>
            <p:ph idx="1"/>
          </p:nvPr>
        </p:nvSpPr>
        <p:spPr/>
        <p:txBody>
          <a:bodyPr/>
          <a:lstStyle/>
          <a:p>
            <a:pPr eaLnBrk="1" hangingPunct="1"/>
            <a:r>
              <a:rPr lang="sv-SE" altLang="sv-SE" sz="2400" dirty="0" smtClean="0"/>
              <a:t>Hamn – egenkontroll</a:t>
            </a:r>
            <a:br>
              <a:rPr lang="sv-SE" altLang="sv-SE" sz="2400" dirty="0" smtClean="0"/>
            </a:br>
            <a:r>
              <a:rPr lang="sv-SE" altLang="sv-SE" sz="2400" dirty="0" smtClean="0"/>
              <a:t>Finns på SBU:s webbplats att ladda ner</a:t>
            </a:r>
            <a:r>
              <a:rPr lang="sv-SE" altLang="sv-SE" sz="2400" dirty="0"/>
              <a:t/>
            </a:r>
            <a:br>
              <a:rPr lang="sv-SE" altLang="sv-SE" sz="2400" dirty="0"/>
            </a:br>
            <a:r>
              <a:rPr lang="sv-SE" altLang="sv-SE" sz="2400" dirty="0"/>
              <a:t>http://batunionen.se/dokument/hamn-egenkontroll/</a:t>
            </a:r>
            <a:br>
              <a:rPr lang="sv-SE" altLang="sv-SE" sz="2400" dirty="0"/>
            </a:br>
            <a:r>
              <a:rPr lang="sv-SE" altLang="sv-SE" sz="2400" dirty="0" smtClean="0"/>
              <a:t/>
            </a:r>
            <a:br>
              <a:rPr lang="sv-SE" altLang="sv-SE" sz="2400" dirty="0" smtClean="0"/>
            </a:br>
            <a:r>
              <a:rPr lang="sv-SE" altLang="sv-SE" sz="2400" dirty="0" smtClean="0"/>
              <a:t>Innehåller detaljerade checklista. Lätt att identifiera vad som behöver åtgärdas</a:t>
            </a:r>
          </a:p>
          <a:p>
            <a:pPr eaLnBrk="1" hangingPunct="1"/>
            <a:endParaRPr lang="sv-SE" altLang="sv-SE" sz="2400" dirty="0"/>
          </a:p>
          <a:p>
            <a:pPr eaLnBrk="1" hangingPunct="1"/>
            <a:r>
              <a:rPr lang="sv-SE" altLang="sv-SE" sz="2400" dirty="0" smtClean="0"/>
              <a:t>Bra dokument att lämna över till Miljöförvaltningen vid inspektion. Visar att man har koll på läget.</a:t>
            </a:r>
          </a:p>
          <a:p>
            <a:pPr marL="0" indent="0" eaLnBrk="1" hangingPunct="1">
              <a:buNone/>
            </a:pPr>
            <a:endParaRPr lang="sv-SE" altLang="sv-SE" sz="2400" dirty="0" smtClean="0"/>
          </a:p>
          <a:p>
            <a:pPr eaLnBrk="1" hangingPunct="1"/>
            <a:endParaRPr lang="sv-SE" altLang="sv-SE" sz="2000" dirty="0" smtClean="0"/>
          </a:p>
          <a:p>
            <a:pPr marL="0" indent="0" eaLnBrk="1" hangingPunct="1">
              <a:buNone/>
            </a:pPr>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663844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Avfallshantering i hamnarna</a:t>
            </a:r>
            <a:endParaRPr lang="sv-SE" altLang="sv-SE" dirty="0" smtClean="0"/>
          </a:p>
        </p:txBody>
      </p:sp>
      <p:sp>
        <p:nvSpPr>
          <p:cNvPr id="20483" name="Platshållare för innehåll 2"/>
          <p:cNvSpPr>
            <a:spLocks noGrp="1"/>
          </p:cNvSpPr>
          <p:nvPr>
            <p:ph idx="1"/>
          </p:nvPr>
        </p:nvSpPr>
        <p:spPr>
          <a:xfrm>
            <a:off x="457200" y="1600200"/>
            <a:ext cx="8363272" cy="4493096"/>
          </a:xfrm>
        </p:spPr>
        <p:txBody>
          <a:bodyPr/>
          <a:lstStyle/>
          <a:p>
            <a:pPr eaLnBrk="1" hangingPunct="1"/>
            <a:r>
              <a:rPr lang="sv-SE" altLang="sv-SE" sz="2400" dirty="0" smtClean="0"/>
              <a:t>Fritidsbåthamnars skyldigheter (se Hamnhandboken)</a:t>
            </a:r>
            <a:endParaRPr lang="sv-SE" altLang="sv-SE" sz="2400" dirty="0"/>
          </a:p>
          <a:p>
            <a:pPr eaLnBrk="1" hangingPunct="1"/>
            <a:r>
              <a:rPr lang="sv-SE" altLang="sv-SE" sz="2400" b="1" dirty="0" smtClean="0"/>
              <a:t>Varje fritidsbåtshamn ska planera för att ta hand om avfall som uppkommer från båtlivet </a:t>
            </a:r>
            <a:r>
              <a:rPr lang="sv-SE" altLang="sv-SE" sz="2400" i="1" dirty="0" smtClean="0"/>
              <a:t>och</a:t>
            </a:r>
            <a:r>
              <a:rPr lang="sv-SE" altLang="sv-SE" sz="2400" b="1" dirty="0" smtClean="0"/>
              <a:t> den egna verksamheten </a:t>
            </a:r>
          </a:p>
          <a:p>
            <a:pPr eaLnBrk="1" hangingPunct="1"/>
            <a:r>
              <a:rPr lang="sv-SE" altLang="sv-SE" sz="2400" b="1" dirty="0" smtClean="0"/>
              <a:t>En god service minskar sannolikheten för att avfallet hamnar i naturen </a:t>
            </a:r>
          </a:p>
          <a:p>
            <a:pPr eaLnBrk="1" hangingPunct="1"/>
            <a:r>
              <a:rPr lang="sv-SE" altLang="sv-SE" sz="2400" b="1" dirty="0" smtClean="0"/>
              <a:t>Behovet av att lämna avfall ska styra omfattning och utformning på mottagningsanordningar</a:t>
            </a:r>
          </a:p>
          <a:p>
            <a:pPr eaLnBrk="1" hangingPunct="1"/>
            <a:r>
              <a:rPr lang="sv-SE" altLang="sv-SE" sz="2400" b="1" dirty="0" smtClean="0"/>
              <a:t>Farligt </a:t>
            </a:r>
            <a:r>
              <a:rPr lang="sv-SE" altLang="sv-SE" sz="2400" b="1" dirty="0"/>
              <a:t>avfall och </a:t>
            </a:r>
            <a:r>
              <a:rPr lang="sv-SE" altLang="sv-SE" sz="2400" b="1" dirty="0" smtClean="0"/>
              <a:t>miljöstation, sophantering och transport (dokumenteras!)</a:t>
            </a:r>
          </a:p>
          <a:p>
            <a:pPr eaLnBrk="1" hangingPunct="1"/>
            <a:r>
              <a:rPr lang="sv-SE" altLang="sv-SE" sz="2400" b="1" dirty="0" smtClean="0"/>
              <a:t>Tydliga skyltar. Namn och telefonnummer till ansvarig</a:t>
            </a:r>
            <a:r>
              <a:rPr lang="sv-SE" altLang="sv-SE" sz="2400" dirty="0" smtClean="0"/>
              <a:t/>
            </a:r>
            <a:br>
              <a:rPr lang="sv-SE" altLang="sv-SE" sz="2400" dirty="0" smtClean="0"/>
            </a:br>
            <a:endParaRPr lang="sv-SE" altLang="sv-SE" sz="2400" dirty="0" smtClean="0"/>
          </a:p>
          <a:p>
            <a:pPr eaLnBrk="1" hangingPunct="1"/>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lstStyle/>
          <a:p>
            <a:pPr eaLnBrk="1" hangingPunct="1"/>
            <a:r>
              <a:rPr lang="sv-SE" altLang="sv-SE" b="1" dirty="0">
                <a:solidFill>
                  <a:srgbClr val="365F91"/>
                </a:solidFill>
                <a:latin typeface="Cambria" pitchFamily="18" charset="0"/>
                <a:cs typeface="Times New Roman" pitchFamily="18" charset="0"/>
              </a:rPr>
              <a:t>Avfallshantering i hamnarna</a:t>
            </a:r>
            <a:endParaRPr lang="sv-SE" altLang="sv-SE" dirty="0" smtClean="0"/>
          </a:p>
        </p:txBody>
      </p:sp>
      <p:sp>
        <p:nvSpPr>
          <p:cNvPr id="21507" name="Platshållare för innehåll 2"/>
          <p:cNvSpPr>
            <a:spLocks noGrp="1"/>
          </p:cNvSpPr>
          <p:nvPr>
            <p:ph idx="1"/>
          </p:nvPr>
        </p:nvSpPr>
        <p:spPr>
          <a:xfrm>
            <a:off x="457200" y="1600200"/>
            <a:ext cx="8229600" cy="4565104"/>
          </a:xfrm>
        </p:spPr>
        <p:txBody>
          <a:bodyPr/>
          <a:lstStyle/>
          <a:p>
            <a:pPr eaLnBrk="1" hangingPunct="1"/>
            <a:r>
              <a:rPr lang="sv-SE" altLang="sv-SE" sz="2400" b="1" dirty="0" smtClean="0"/>
              <a:t>Måste en fritidsbåtshamn ta emot farligt avfall? </a:t>
            </a:r>
            <a:br>
              <a:rPr lang="sv-SE" altLang="sv-SE" sz="2400" b="1" dirty="0" smtClean="0"/>
            </a:br>
            <a:r>
              <a:rPr lang="sv-SE" altLang="sv-SE" sz="1000" b="1" dirty="0" smtClean="0"/>
              <a:t> </a:t>
            </a:r>
            <a:r>
              <a:rPr lang="sv-SE" altLang="sv-SE" sz="2400" dirty="0" smtClean="0"/>
              <a:t/>
            </a:r>
            <a:br>
              <a:rPr lang="sv-SE" altLang="sv-SE" sz="2400" dirty="0" smtClean="0"/>
            </a:br>
            <a:r>
              <a:rPr lang="sv-SE" altLang="sv-SE" sz="2000" dirty="0" smtClean="0"/>
              <a:t>Båthamnar med endast bryggplatser som hyrs ut har sällan några serviceanordningar. Båtägare som hyr båtplatser får ofta själva ta med sig avfall för återvinning och hantera detta som avfall från hushåll</a:t>
            </a:r>
            <a:br>
              <a:rPr lang="sv-SE" altLang="sv-SE" sz="2000" dirty="0" smtClean="0"/>
            </a:br>
            <a:r>
              <a:rPr lang="sv-SE" altLang="sv-SE" sz="1000" dirty="0" smtClean="0"/>
              <a:t> </a:t>
            </a:r>
            <a:r>
              <a:rPr lang="sv-SE" altLang="sv-SE" sz="2000" dirty="0" smtClean="0"/>
              <a:t/>
            </a:r>
            <a:br>
              <a:rPr lang="sv-SE" altLang="sv-SE" sz="2000" dirty="0" smtClean="0"/>
            </a:br>
            <a:r>
              <a:rPr lang="sv-SE" altLang="sv-SE" sz="2000" dirty="0" smtClean="0"/>
              <a:t>Fritidsbåthamnar är alltså inte skyldiga att ta hand om farligt avfall i särskilda miljöstationer, utan detta ska ses som en särskild service till båtfolket och främst för de egna medlemmarna. Hanteringen kan också samordnas med närliggande hamnar</a:t>
            </a:r>
            <a:br>
              <a:rPr lang="sv-SE" altLang="sv-SE" sz="2000" dirty="0" smtClean="0"/>
            </a:br>
            <a:r>
              <a:rPr lang="sv-SE" altLang="sv-SE" sz="1000" dirty="0" smtClean="0"/>
              <a:t> </a:t>
            </a:r>
            <a:endParaRPr lang="sv-SE" altLang="sv-SE" sz="2000" dirty="0" smtClean="0"/>
          </a:p>
          <a:p>
            <a:pPr eaLnBrk="1" hangingPunct="1"/>
            <a:r>
              <a:rPr lang="sv-SE" altLang="sv-SE" sz="2400" b="1" dirty="0" smtClean="0"/>
              <a:t>Varje båtklubb ska upprätta en miljöplan samt</a:t>
            </a:r>
            <a:br>
              <a:rPr lang="sv-SE" altLang="sv-SE" sz="2400" b="1" dirty="0" smtClean="0"/>
            </a:br>
            <a:r>
              <a:rPr lang="sv-SE" altLang="sv-SE" sz="2400" b="1" dirty="0" smtClean="0"/>
              <a:t>en avfallshanteringsplan med uppgift på </a:t>
            </a:r>
            <a:br>
              <a:rPr lang="sv-SE" altLang="sv-SE" sz="2400" b="1" dirty="0" smtClean="0"/>
            </a:br>
            <a:r>
              <a:rPr lang="sv-SE" altLang="sv-SE" sz="2400" b="1" dirty="0" smtClean="0"/>
              <a:t>ansvarig kontaktperson</a:t>
            </a:r>
            <a:r>
              <a:rPr lang="sv-SE" altLang="sv-SE" sz="2400" dirty="0" smtClean="0"/>
              <a:t/>
            </a:r>
            <a:br>
              <a:rPr lang="sv-SE" altLang="sv-SE" sz="2400" dirty="0" smtClean="0"/>
            </a:br>
            <a:r>
              <a:rPr lang="sv-SE" altLang="sv-SE" sz="2400" dirty="0" smtClean="0"/>
              <a:t/>
            </a:r>
            <a:br>
              <a:rPr lang="sv-SE" altLang="sv-SE" sz="2400" dirty="0" smtClean="0"/>
            </a:br>
            <a:r>
              <a:rPr lang="sv-SE" altLang="sv-SE" sz="2400" dirty="0" smtClean="0"/>
              <a:t/>
            </a:r>
            <a:br>
              <a:rPr lang="sv-SE" altLang="sv-SE" sz="2400" dirty="0" smtClean="0"/>
            </a:br>
            <a:r>
              <a:rPr lang="sv-SE" altLang="sv-SE" sz="2400" dirty="0" smtClean="0"/>
              <a:t/>
            </a:r>
            <a:br>
              <a:rPr lang="sv-SE" altLang="sv-SE" sz="2400" dirty="0" smtClean="0"/>
            </a:br>
            <a:endParaRPr lang="sv-SE" altLang="sv-SE" sz="2400" dirty="0" smtClean="0"/>
          </a:p>
          <a:p>
            <a:pPr eaLnBrk="1" hangingPunct="1"/>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a:xfrm>
            <a:off x="539552" y="260648"/>
            <a:ext cx="7772400" cy="1008037"/>
          </a:xfrm>
        </p:spPr>
        <p:txBody>
          <a:bodyPr/>
          <a:lstStyle/>
          <a:p>
            <a:pPr eaLnBrk="1" hangingPunct="1"/>
            <a:r>
              <a:rPr lang="sv-SE" altLang="sv-SE" sz="4000" b="1" dirty="0" smtClean="0">
                <a:solidFill>
                  <a:srgbClr val="365F91"/>
                </a:solidFill>
                <a:latin typeface="Cambria" pitchFamily="18" charset="0"/>
                <a:cs typeface="Times New Roman" pitchFamily="18" charset="0"/>
              </a:rPr>
              <a:t>Svenska Båtunionens syfte</a:t>
            </a:r>
            <a:endParaRPr lang="sv-SE" altLang="sv-SE" sz="4000" b="1" dirty="0" smtClean="0"/>
          </a:p>
        </p:txBody>
      </p:sp>
      <p:sp>
        <p:nvSpPr>
          <p:cNvPr id="12292" name="Rectangle 3"/>
          <p:cNvSpPr>
            <a:spLocks noGrp="1" noChangeArrowheads="1"/>
          </p:cNvSpPr>
          <p:nvPr>
            <p:ph type="subTitle" idx="1"/>
          </p:nvPr>
        </p:nvSpPr>
        <p:spPr>
          <a:xfrm>
            <a:off x="683568" y="1124744"/>
            <a:ext cx="8136904" cy="4896543"/>
          </a:xfrm>
        </p:spPr>
        <p:txBody>
          <a:bodyPr/>
          <a:lstStyle/>
          <a:p>
            <a:pPr algn="l">
              <a:spcBef>
                <a:spcPts val="0"/>
              </a:spcBef>
              <a:spcAft>
                <a:spcPts val="0"/>
              </a:spcAft>
            </a:pPr>
            <a:r>
              <a:rPr lang="sv-SE" sz="2400" b="1" dirty="0"/>
              <a:t>Svenska Båtunionen </a:t>
            </a:r>
            <a:r>
              <a:rPr lang="sv-SE" sz="2400" b="1" dirty="0" smtClean="0"/>
              <a:t>ska</a:t>
            </a:r>
            <a:endParaRPr lang="sv-SE" sz="2400" b="1" dirty="0">
              <a:cs typeface="Times New Roman" panose="02020603050405020304" pitchFamily="18" charset="0"/>
            </a:endParaRPr>
          </a:p>
          <a:p>
            <a:pPr marL="457200" indent="-457200" algn="l">
              <a:spcBef>
                <a:spcPts val="576"/>
              </a:spcBef>
              <a:spcAft>
                <a:spcPts val="0"/>
              </a:spcAft>
              <a:buFont typeface="Arial" panose="020B0604020202020204" pitchFamily="34" charset="0"/>
              <a:buChar char="•"/>
            </a:pPr>
            <a:r>
              <a:rPr lang="sv-SE" sz="2400" b="1" dirty="0" smtClean="0"/>
              <a:t>vara </a:t>
            </a:r>
            <a:r>
              <a:rPr lang="sv-SE" sz="2400" b="1" dirty="0"/>
              <a:t>den naturliga samtalspartnern i alla frågor som rör svenskt båtliv </a:t>
            </a:r>
            <a:endParaRPr lang="sv-SE" sz="2400" b="1" dirty="0" smtClean="0">
              <a:cs typeface="Times New Roman" panose="02020603050405020304" pitchFamily="18" charset="0"/>
            </a:endParaRPr>
          </a:p>
          <a:p>
            <a:pPr marL="457200" indent="-457200" algn="l">
              <a:spcBef>
                <a:spcPts val="576"/>
              </a:spcBef>
              <a:spcAft>
                <a:spcPts val="0"/>
              </a:spcAft>
              <a:buFont typeface="Arial" panose="020B0604020202020204" pitchFamily="34" charset="0"/>
              <a:buChar char="•"/>
            </a:pPr>
            <a:r>
              <a:rPr lang="sv-SE" sz="2400" b="1" dirty="0" smtClean="0">
                <a:solidFill>
                  <a:schemeClr val="accent2">
                    <a:lumMod val="50000"/>
                  </a:schemeClr>
                </a:solidFill>
              </a:rPr>
              <a:t>bedriva </a:t>
            </a:r>
            <a:r>
              <a:rPr lang="sv-SE" sz="2400" b="1" dirty="0">
                <a:solidFill>
                  <a:schemeClr val="accent2">
                    <a:lumMod val="50000"/>
                  </a:schemeClr>
                </a:solidFill>
              </a:rPr>
              <a:t>ett aktivt miljöarbete med koppling till </a:t>
            </a:r>
            <a:r>
              <a:rPr lang="sv-SE" sz="2400" b="1" dirty="0" smtClean="0">
                <a:solidFill>
                  <a:schemeClr val="accent2">
                    <a:lumMod val="50000"/>
                  </a:schemeClr>
                </a:solidFill>
              </a:rPr>
              <a:t>båtlivet</a:t>
            </a:r>
            <a:endParaRPr lang="sv-SE" sz="2400" b="1" dirty="0" smtClean="0">
              <a:solidFill>
                <a:schemeClr val="accent2">
                  <a:lumMod val="50000"/>
                </a:schemeClr>
              </a:solidFill>
              <a:cs typeface="Times New Roman" panose="02020603050405020304" pitchFamily="18" charset="0"/>
            </a:endParaRPr>
          </a:p>
          <a:p>
            <a:pPr marL="457200" indent="-457200" algn="l">
              <a:spcBef>
                <a:spcPts val="576"/>
              </a:spcBef>
              <a:spcAft>
                <a:spcPts val="0"/>
              </a:spcAft>
              <a:buFont typeface="Arial" panose="020B0604020202020204" pitchFamily="34" charset="0"/>
              <a:buChar char="•"/>
            </a:pPr>
            <a:r>
              <a:rPr lang="sv-SE" sz="2400" b="1" dirty="0" smtClean="0"/>
              <a:t>säkerställa </a:t>
            </a:r>
            <a:r>
              <a:rPr lang="sv-SE" sz="2400" b="1" dirty="0"/>
              <a:t>den marina infrastrukturen och övriga resurser för </a:t>
            </a:r>
            <a:r>
              <a:rPr lang="sv-SE" sz="2400" b="1" dirty="0" smtClean="0"/>
              <a:t>fritidsbåtbruk</a:t>
            </a:r>
            <a:endParaRPr lang="sv-SE" sz="2400" b="1" dirty="0" smtClean="0">
              <a:cs typeface="Times New Roman" panose="02020603050405020304" pitchFamily="18" charset="0"/>
            </a:endParaRPr>
          </a:p>
          <a:p>
            <a:pPr marL="457200" indent="-457200" algn="l">
              <a:spcBef>
                <a:spcPts val="576"/>
              </a:spcBef>
              <a:spcAft>
                <a:spcPts val="0"/>
              </a:spcAft>
              <a:buFont typeface="Arial" panose="020B0604020202020204" pitchFamily="34" charset="0"/>
              <a:buChar char="•"/>
            </a:pPr>
            <a:r>
              <a:rPr lang="sv-SE" sz="2400" b="1" dirty="0" smtClean="0"/>
              <a:t>verka </a:t>
            </a:r>
            <a:r>
              <a:rPr lang="sv-SE" sz="2400" b="1" dirty="0"/>
              <a:t>för ett gott </a:t>
            </a:r>
            <a:r>
              <a:rPr lang="sv-SE" sz="2400" b="1" dirty="0" smtClean="0"/>
              <a:t>sjömanskap</a:t>
            </a:r>
            <a:endParaRPr lang="sv-SE" sz="2400" b="1" dirty="0" smtClean="0">
              <a:cs typeface="Times New Roman" panose="02020603050405020304" pitchFamily="18" charset="0"/>
            </a:endParaRPr>
          </a:p>
          <a:p>
            <a:pPr marL="457200" indent="-457200" algn="l">
              <a:spcBef>
                <a:spcPts val="576"/>
              </a:spcBef>
              <a:spcAft>
                <a:spcPts val="0"/>
              </a:spcAft>
              <a:buFont typeface="Arial" panose="020B0604020202020204" pitchFamily="34" charset="0"/>
              <a:buChar char="•"/>
            </a:pPr>
            <a:r>
              <a:rPr lang="sv-SE" sz="2400" b="1" dirty="0" smtClean="0"/>
              <a:t>ta </a:t>
            </a:r>
            <a:r>
              <a:rPr lang="sv-SE" sz="2400" b="1" dirty="0"/>
              <a:t>tillvara medlemmarnas intressen och generera </a:t>
            </a:r>
            <a:r>
              <a:rPr lang="sv-SE" sz="2400" b="1" dirty="0" smtClean="0"/>
              <a:t>medlemsnytta</a:t>
            </a:r>
            <a:endParaRPr lang="sv-SE" sz="2400" b="1" dirty="0" smtClean="0">
              <a:cs typeface="Times New Roman" panose="02020603050405020304" pitchFamily="18" charset="0"/>
            </a:endParaRPr>
          </a:p>
          <a:p>
            <a:pPr marL="457200" indent="-457200" algn="l">
              <a:spcBef>
                <a:spcPts val="576"/>
              </a:spcBef>
              <a:spcAft>
                <a:spcPts val="0"/>
              </a:spcAft>
              <a:buFont typeface="Arial" panose="020B0604020202020204" pitchFamily="34" charset="0"/>
              <a:buChar char="•"/>
            </a:pPr>
            <a:r>
              <a:rPr lang="sv-SE" sz="2400" b="1" dirty="0" smtClean="0"/>
              <a:t>främja </a:t>
            </a:r>
            <a:r>
              <a:rPr lang="sv-SE" sz="2400" b="1" dirty="0"/>
              <a:t>demokrati, integration och stödja ideellt arbete.</a:t>
            </a:r>
            <a:endParaRPr lang="sv-SE"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605064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Nästa steg…</a:t>
            </a:r>
            <a:endParaRPr lang="sv-SE" altLang="sv-SE" dirty="0" smtClean="0"/>
          </a:p>
        </p:txBody>
      </p:sp>
      <p:sp>
        <p:nvSpPr>
          <p:cNvPr id="21507" name="Platshållare för innehåll 2"/>
          <p:cNvSpPr>
            <a:spLocks noGrp="1"/>
          </p:cNvSpPr>
          <p:nvPr>
            <p:ph idx="1"/>
          </p:nvPr>
        </p:nvSpPr>
        <p:spPr>
          <a:xfrm>
            <a:off x="457200" y="1600200"/>
            <a:ext cx="8229600" cy="4565104"/>
          </a:xfrm>
        </p:spPr>
        <p:txBody>
          <a:bodyPr/>
          <a:lstStyle/>
          <a:p>
            <a:r>
              <a:rPr lang="sv-SE" sz="2800" dirty="0" smtClean="0"/>
              <a:t>Hur </a:t>
            </a:r>
            <a:r>
              <a:rPr lang="sv-SE" sz="2800" dirty="0"/>
              <a:t>ska miljöarbetet gå vidare i vår klubb?</a:t>
            </a:r>
          </a:p>
          <a:p>
            <a:r>
              <a:rPr lang="sv-SE" sz="2800" dirty="0"/>
              <a:t>Har ni miljöombud/ miljögrupp?</a:t>
            </a:r>
          </a:p>
          <a:p>
            <a:r>
              <a:rPr lang="sv-SE" sz="2800" dirty="0"/>
              <a:t>Vilka åtgärder är akuta för er att ta tag i?</a:t>
            </a:r>
          </a:p>
          <a:p>
            <a:r>
              <a:rPr lang="sv-SE" sz="2800" dirty="0"/>
              <a:t>Har ni båtar med TBT-färg?</a:t>
            </a:r>
          </a:p>
          <a:p>
            <a:r>
              <a:rPr lang="sv-SE" sz="2800" dirty="0"/>
              <a:t>Hur uppmuntra båtägare att välja giftfri färg?</a:t>
            </a:r>
          </a:p>
          <a:p>
            <a:r>
              <a:rPr lang="sv-SE" sz="2800" dirty="0"/>
              <a:t>Bör ordningsregler/ stadgar skärpas?</a:t>
            </a:r>
          </a:p>
          <a:p>
            <a:r>
              <a:rPr lang="sv-SE" sz="2800" dirty="0"/>
              <a:t>Kan ni vässa er miljöpolicy?</a:t>
            </a:r>
          </a:p>
          <a:p>
            <a:r>
              <a:rPr lang="sv-SE" sz="2800" dirty="0"/>
              <a:t>Obligatorisk miljöutbildning</a:t>
            </a:r>
            <a:r>
              <a:rPr lang="sv-SE" sz="2800" dirty="0" smtClean="0"/>
              <a:t>?</a:t>
            </a:r>
          </a:p>
          <a:p>
            <a:pPr marL="0" indent="0">
              <a:buNone/>
            </a:pPr>
            <a:r>
              <a:rPr lang="sv-SE" sz="2800" dirty="0"/>
              <a:t> </a:t>
            </a:r>
            <a:r>
              <a:rPr lang="sv-SE" sz="2800" dirty="0" smtClean="0"/>
              <a:t>                                                       </a:t>
            </a:r>
            <a:r>
              <a:rPr lang="sv-SE" sz="1600" dirty="0" smtClean="0"/>
              <a:t> (efter SMBF)</a:t>
            </a:r>
            <a:endParaRPr lang="sv-SE" sz="1600" dirty="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222264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Hjälp och stöd</a:t>
            </a:r>
            <a:endParaRPr lang="sv-SE" altLang="sv-SE" dirty="0" smtClean="0"/>
          </a:p>
        </p:txBody>
      </p:sp>
      <p:sp>
        <p:nvSpPr>
          <p:cNvPr id="21507" name="Platshållare för innehåll 2"/>
          <p:cNvSpPr>
            <a:spLocks noGrp="1"/>
          </p:cNvSpPr>
          <p:nvPr>
            <p:ph idx="1"/>
          </p:nvPr>
        </p:nvSpPr>
        <p:spPr/>
        <p:txBody>
          <a:bodyPr/>
          <a:lstStyle/>
          <a:p>
            <a:pPr eaLnBrk="1" hangingPunct="1"/>
            <a:r>
              <a:rPr lang="sv-SE" altLang="sv-SE" sz="2400" b="1" dirty="0" smtClean="0"/>
              <a:t>SBU: Miljökommitté, dokument på webbplatsen</a:t>
            </a:r>
          </a:p>
          <a:p>
            <a:pPr eaLnBrk="1" hangingPunct="1"/>
            <a:r>
              <a:rPr lang="sv-SE" altLang="sv-SE" sz="2400" b="1" dirty="0" smtClean="0"/>
              <a:t>Förbunden: Dokumentation på webbplatsen</a:t>
            </a:r>
          </a:p>
          <a:p>
            <a:pPr eaLnBrk="1" hangingPunct="1"/>
            <a:r>
              <a:rPr lang="sv-SE" altLang="sv-SE" sz="2400" b="1" dirty="0" smtClean="0"/>
              <a:t>Förbunden: VBF - miljöhandläggare RÖ</a:t>
            </a:r>
            <a:endParaRPr lang="sv-SE" altLang="sv-SE" sz="2400" dirty="0" smtClean="0"/>
          </a:p>
          <a:p>
            <a:pPr eaLnBrk="1" hangingPunct="1"/>
            <a:r>
              <a:rPr lang="sv-SE" altLang="sv-SE" sz="2400" b="1" dirty="0" smtClean="0"/>
              <a:t>Miljöcoacherna</a:t>
            </a:r>
          </a:p>
          <a:p>
            <a:pPr eaLnBrk="1" hangingPunct="1"/>
            <a:endParaRPr lang="sv-SE" altLang="sv-SE" sz="2400" dirty="0" smtClean="0"/>
          </a:p>
          <a:p>
            <a:pPr eaLnBrk="1" hangingPunct="1"/>
            <a:r>
              <a:rPr lang="sv-SE" altLang="sv-SE" sz="2400" dirty="0" smtClean="0"/>
              <a:t>Kontaktuppgifter</a:t>
            </a:r>
          </a:p>
          <a:p>
            <a:pPr eaLnBrk="1" hangingPunct="1"/>
            <a:r>
              <a:rPr lang="sv-SE" altLang="sv-SE" sz="2400" dirty="0" smtClean="0"/>
              <a:t>Roland Örtengren</a:t>
            </a:r>
          </a:p>
          <a:p>
            <a:pPr eaLnBrk="1" hangingPunct="1"/>
            <a:r>
              <a:rPr lang="sv-SE" altLang="sv-SE" sz="2400" dirty="0" smtClean="0"/>
              <a:t>Mobil 070 308 80 82</a:t>
            </a:r>
          </a:p>
          <a:p>
            <a:pPr eaLnBrk="1" hangingPunct="1"/>
            <a:r>
              <a:rPr lang="sv-SE" altLang="sv-SE" sz="2400" dirty="0" smtClean="0"/>
              <a:t>Epost ro@vastkustensbf.se</a:t>
            </a:r>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772902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Råd och tips för miljöarbetet</a:t>
            </a:r>
            <a:endParaRPr lang="sv-SE" altLang="sv-SE" sz="2400" dirty="0" smtClean="0"/>
          </a:p>
        </p:txBody>
      </p:sp>
      <p:sp>
        <p:nvSpPr>
          <p:cNvPr id="19459" name="Platshållare för innehåll 2"/>
          <p:cNvSpPr>
            <a:spLocks noGrp="1"/>
          </p:cNvSpPr>
          <p:nvPr>
            <p:ph idx="1"/>
          </p:nvPr>
        </p:nvSpPr>
        <p:spPr/>
        <p:txBody>
          <a:bodyPr/>
          <a:lstStyle/>
          <a:p>
            <a:pPr eaLnBrk="1" hangingPunct="1"/>
            <a:r>
              <a:rPr lang="sv-SE" altLang="sv-SE" sz="2400" dirty="0" smtClean="0"/>
              <a:t>Hamnhandsboken</a:t>
            </a:r>
          </a:p>
          <a:p>
            <a:pPr eaLnBrk="1" hangingPunct="1"/>
            <a:r>
              <a:rPr lang="sv-SE" altLang="sv-SE" sz="2400" dirty="0" smtClean="0"/>
              <a:t>Egenkontroll</a:t>
            </a:r>
          </a:p>
          <a:p>
            <a:pPr eaLnBrk="1" hangingPunct="1"/>
            <a:r>
              <a:rPr lang="sv-SE" altLang="sv-SE" sz="2400" dirty="0" smtClean="0"/>
              <a:t>Avfallshanteringsplaner</a:t>
            </a:r>
          </a:p>
          <a:p>
            <a:pPr eaLnBrk="1" hangingPunct="1"/>
            <a:r>
              <a:rPr lang="sv-SE" altLang="sv-SE" sz="2400" dirty="0" smtClean="0"/>
              <a:t>Miljöinspektion i Gottskär</a:t>
            </a:r>
          </a:p>
          <a:p>
            <a:pPr eaLnBrk="1" hangingPunct="1"/>
            <a:r>
              <a:rPr lang="sv-SE" altLang="sv-SE" sz="2400" dirty="0" smtClean="0"/>
              <a:t>Hjälp och stöd</a:t>
            </a:r>
          </a:p>
          <a:p>
            <a:pPr marL="0" indent="0" eaLnBrk="1" hangingPunct="1">
              <a:buNone/>
            </a:pPr>
            <a:endParaRPr lang="sv-SE" altLang="sv-SE" sz="2400" dirty="0" smtClean="0"/>
          </a:p>
          <a:p>
            <a:pPr eaLnBrk="1" hangingPunct="1"/>
            <a:endParaRPr lang="sv-SE" altLang="sv-SE" sz="2000" dirty="0" smtClean="0"/>
          </a:p>
          <a:p>
            <a:pPr marL="0" indent="0" eaLnBrk="1" hangingPunct="1">
              <a:buNone/>
            </a:pPr>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572941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smtClean="0">
                <a:solidFill>
                  <a:srgbClr val="365F91"/>
                </a:solidFill>
                <a:latin typeface="Cambria" pitchFamily="18" charset="0"/>
                <a:cs typeface="Times New Roman" pitchFamily="18" charset="0"/>
              </a:rPr>
              <a:t>Aktuella frågor</a:t>
            </a:r>
            <a:endParaRPr lang="sv-SE" altLang="sv-SE" smtClean="0"/>
          </a:p>
        </p:txBody>
      </p:sp>
      <p:sp>
        <p:nvSpPr>
          <p:cNvPr id="19459" name="Platshållare för innehåll 2"/>
          <p:cNvSpPr>
            <a:spLocks noGrp="1"/>
          </p:cNvSpPr>
          <p:nvPr>
            <p:ph idx="1"/>
          </p:nvPr>
        </p:nvSpPr>
        <p:spPr>
          <a:xfrm>
            <a:off x="457200" y="1412776"/>
            <a:ext cx="8229600" cy="4537174"/>
          </a:xfrm>
        </p:spPr>
        <p:txBody>
          <a:bodyPr/>
          <a:lstStyle/>
          <a:p>
            <a:r>
              <a:rPr lang="sv-SE" sz="2400" dirty="0" smtClean="0"/>
              <a:t>Båtbottenfärg</a:t>
            </a:r>
            <a:br>
              <a:rPr lang="sv-SE" sz="2400" dirty="0" smtClean="0"/>
            </a:br>
            <a:r>
              <a:rPr lang="sv-SE" sz="2400" dirty="0" smtClean="0"/>
              <a:t>Väntar vi på frälsningen?</a:t>
            </a:r>
          </a:p>
          <a:p>
            <a:r>
              <a:rPr lang="sv-SE" sz="2400" dirty="0" smtClean="0"/>
              <a:t>I-</a:t>
            </a:r>
            <a:r>
              <a:rPr lang="sv-SE" sz="2400" dirty="0" err="1" smtClean="0"/>
              <a:t>tech</a:t>
            </a:r>
            <a:r>
              <a:rPr lang="sv-SE" sz="2400" dirty="0" smtClean="0"/>
              <a:t> </a:t>
            </a:r>
            <a:r>
              <a:rPr lang="sv-SE" altLang="sv-SE" sz="2400" dirty="0" err="1"/>
              <a:t>Selektope</a:t>
            </a:r>
            <a:r>
              <a:rPr lang="sv-SE" altLang="sv-SE" sz="2400" dirty="0"/>
              <a:t> – ny </a:t>
            </a:r>
            <a:r>
              <a:rPr lang="sv-SE" altLang="sv-SE" sz="2400" dirty="0" smtClean="0"/>
              <a:t>produkt  www.i-tech.se</a:t>
            </a:r>
          </a:p>
          <a:p>
            <a:r>
              <a:rPr lang="sv-SE" sz="2400" dirty="0" smtClean="0"/>
              <a:t>Olika forskargrupper  </a:t>
            </a:r>
            <a:r>
              <a:rPr lang="sv-SE" sz="2000" dirty="0" smtClean="0"/>
              <a:t>Hans </a:t>
            </a:r>
            <a:r>
              <a:rPr lang="sv-SE" sz="2000" dirty="0"/>
              <a:t>Elwing, GU</a:t>
            </a:r>
          </a:p>
          <a:p>
            <a:pPr marL="457200" lvl="1" indent="0">
              <a:buNone/>
            </a:pPr>
            <a:r>
              <a:rPr lang="sv-SE" altLang="sv-SE" sz="2400" dirty="0"/>
              <a:t>Färgen som får havstulpaner att släppa GU 110923</a:t>
            </a:r>
            <a:br>
              <a:rPr lang="sv-SE" altLang="sv-SE" sz="2400" dirty="0"/>
            </a:br>
            <a:r>
              <a:rPr lang="sv-SE" sz="2400" i="1" dirty="0" err="1"/>
              <a:t>Ivermectin</a:t>
            </a:r>
            <a:r>
              <a:rPr lang="sv-SE" sz="2400" i="1" dirty="0"/>
              <a:t>,</a:t>
            </a:r>
            <a:r>
              <a:rPr lang="sv-SE" sz="2400" dirty="0"/>
              <a:t> </a:t>
            </a:r>
            <a:r>
              <a:rPr lang="sv-SE" sz="2400" i="1" dirty="0" err="1" smtClean="0"/>
              <a:t>medetomidin</a:t>
            </a:r>
            <a:endParaRPr lang="sv-SE" sz="2400" dirty="0"/>
          </a:p>
          <a:p>
            <a:r>
              <a:rPr lang="sv-SE" sz="2400" dirty="0" smtClean="0"/>
              <a:t>Borstvätt, förvaring på land</a:t>
            </a:r>
          </a:p>
          <a:p>
            <a:r>
              <a:rPr lang="sv-SE" sz="2400" dirty="0" smtClean="0"/>
              <a:t>Förbud mot </a:t>
            </a:r>
            <a:r>
              <a:rPr lang="sv-SE" sz="2400" dirty="0" err="1" smtClean="0"/>
              <a:t>antifoulingfärg</a:t>
            </a:r>
            <a:r>
              <a:rPr lang="sv-SE" sz="2400" dirty="0" smtClean="0"/>
              <a:t>?</a:t>
            </a:r>
          </a:p>
          <a:p>
            <a:r>
              <a:rPr lang="sv-SE" sz="2400" dirty="0" smtClean="0"/>
              <a:t>Måla sparsamt, använd inte starkare färg än vad som behövs, absolut inte fartygsfärg</a:t>
            </a:r>
            <a:r>
              <a:rPr lang="sv-SE" altLang="sv-SE" sz="2400" dirty="0" smtClean="0"/>
              <a:t/>
            </a:r>
            <a:br>
              <a:rPr lang="sv-SE" altLang="sv-SE" sz="2400" dirty="0" smtClean="0"/>
            </a:br>
            <a:endParaRPr lang="sv-SE" altLang="sv-SE" sz="2400" dirty="0" smtClean="0"/>
          </a:p>
          <a:p>
            <a:pPr marL="457200" lvl="1" indent="0">
              <a:buNone/>
            </a:pPr>
            <a:endParaRPr lang="sv-SE" altLang="sv-SE" sz="2400" dirty="0" smtClean="0"/>
          </a:p>
          <a:p>
            <a:pPr marL="457200" lvl="1" indent="0">
              <a:buNone/>
            </a:pPr>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2446526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1"/>
          <p:cNvSpPr>
            <a:spLocks noGrp="1"/>
          </p:cNvSpPr>
          <p:nvPr>
            <p:ph type="title"/>
          </p:nvPr>
        </p:nvSpPr>
        <p:spPr/>
        <p:txBody>
          <a:bodyPr/>
          <a:lstStyle/>
          <a:p>
            <a:pPr eaLnBrk="1" hangingPunct="1"/>
            <a:r>
              <a:rPr lang="sv-SE" altLang="sv-SE" smtClean="0"/>
              <a:t>Avfallshantering i hamnarna</a:t>
            </a:r>
          </a:p>
        </p:txBody>
      </p:sp>
      <p:sp>
        <p:nvSpPr>
          <p:cNvPr id="22531" name="Platshållare för innehåll 2"/>
          <p:cNvSpPr>
            <a:spLocks noGrp="1"/>
          </p:cNvSpPr>
          <p:nvPr>
            <p:ph idx="1"/>
          </p:nvPr>
        </p:nvSpPr>
        <p:spPr>
          <a:xfrm>
            <a:off x="457200" y="1600200"/>
            <a:ext cx="8291264" cy="4349750"/>
          </a:xfrm>
        </p:spPr>
        <p:txBody>
          <a:bodyPr/>
          <a:lstStyle/>
          <a:p>
            <a:pPr eaLnBrk="1" hangingPunct="1"/>
            <a:r>
              <a:rPr lang="sv-SE" altLang="sv-SE" sz="2400" b="1" dirty="0" smtClean="0"/>
              <a:t>Mindre båtklubbar</a:t>
            </a:r>
            <a:br>
              <a:rPr lang="sv-SE" altLang="sv-SE" sz="2400" b="1" dirty="0" smtClean="0"/>
            </a:br>
            <a:r>
              <a:rPr lang="sv-SE" altLang="sv-SE" sz="2400" dirty="0" smtClean="0"/>
              <a:t>För en mindre båtklubb kan en miljöstation och hantering av avfallet bli ganska dyrt och där är det enklare att varje enskild båtägare svarar för sitt farliga avfall. Enligt lagstiftningen är kommunerna skyldiga att ta emot sådant avfall utan kostnad. Det viktigaste är att minska avfallsmängderna så mycket som möjligt. </a:t>
            </a:r>
            <a:br>
              <a:rPr lang="sv-SE" altLang="sv-SE" sz="2400" dirty="0" smtClean="0"/>
            </a:br>
            <a:r>
              <a:rPr lang="sv-SE" altLang="sv-SE" sz="2400" dirty="0" smtClean="0"/>
              <a:t/>
            </a:r>
            <a:br>
              <a:rPr lang="sv-SE" altLang="sv-SE" sz="2400" dirty="0" smtClean="0"/>
            </a:br>
            <a:r>
              <a:rPr lang="sv-SE" altLang="sv-SE" sz="2400" b="1" dirty="0" smtClean="0"/>
              <a:t>Egenkontroll av hamnar för fritidsbåtar </a:t>
            </a:r>
            <a:br>
              <a:rPr lang="sv-SE" altLang="sv-SE" sz="2400" b="1" dirty="0" smtClean="0"/>
            </a:br>
            <a:r>
              <a:rPr lang="sv-SE" altLang="sv-SE" sz="2400" b="1" dirty="0" smtClean="0"/>
              <a:t>(</a:t>
            </a:r>
            <a:r>
              <a:rPr lang="sv-SE" altLang="sv-SE" sz="2400" b="1" dirty="0" err="1" smtClean="0"/>
              <a:t>pdf-fil</a:t>
            </a:r>
            <a:r>
              <a:rPr lang="sv-SE" altLang="sv-SE" sz="2400" b="1" dirty="0" smtClean="0"/>
              <a:t> hos SBU)</a:t>
            </a:r>
            <a:endParaRPr lang="sv-SE" altLang="sv-SE" sz="2400" dirty="0" smtClean="0"/>
          </a:p>
          <a:p>
            <a:pPr eaLnBrk="1" hangingPunct="1"/>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sv-SE" altLang="sv-SE" sz="4000" b="1" smtClean="0"/>
              <a:t>Gifter på båtuppställningsplatser</a:t>
            </a:r>
            <a:r>
              <a:rPr lang="sv-SE" altLang="sv-SE" sz="4000" smtClean="0"/>
              <a:t> </a:t>
            </a:r>
          </a:p>
        </p:txBody>
      </p:sp>
      <p:sp>
        <p:nvSpPr>
          <p:cNvPr id="37892" name="Rectangle 3"/>
          <p:cNvSpPr>
            <a:spLocks noGrp="1" noChangeArrowheads="1"/>
          </p:cNvSpPr>
          <p:nvPr>
            <p:ph idx="1"/>
          </p:nvPr>
        </p:nvSpPr>
        <p:spPr/>
        <p:txBody>
          <a:bodyPr/>
          <a:lstStyle/>
          <a:p>
            <a:pPr eaLnBrk="1" hangingPunct="1"/>
            <a:r>
              <a:rPr lang="sv-SE" altLang="sv-SE" sz="2800" b="1" smtClean="0"/>
              <a:t>Docent Britta Eklund,</a:t>
            </a:r>
            <a:r>
              <a:rPr lang="sv-SE" altLang="sv-SE" sz="2800" smtClean="0"/>
              <a:t> </a:t>
            </a:r>
            <a:r>
              <a:rPr lang="sv-SE" altLang="sv-SE" sz="2800" b="1" smtClean="0"/>
              <a:t>Inst för tillämpad miljövetenskap,</a:t>
            </a:r>
            <a:r>
              <a:rPr lang="sv-SE" altLang="sv-SE" sz="2800" smtClean="0"/>
              <a:t> </a:t>
            </a:r>
            <a:r>
              <a:rPr lang="sv-SE" altLang="sv-SE" sz="2800" b="1" smtClean="0"/>
              <a:t>Stockholms universitet</a:t>
            </a:r>
            <a:r>
              <a:rPr lang="sv-SE" altLang="sv-SE" sz="2800" smtClean="0"/>
              <a:t> </a:t>
            </a:r>
          </a:p>
          <a:p>
            <a:pPr eaLnBrk="1" hangingPunct="1"/>
            <a:endParaRPr lang="sv-SE" altLang="sv-SE" sz="2800" smtClean="0"/>
          </a:p>
          <a:p>
            <a:pPr eaLnBrk="1" hangingPunct="1"/>
            <a:r>
              <a:rPr lang="sv-SE" altLang="sv-SE" sz="2800" smtClean="0"/>
              <a:t>Främst TBT. Läcker fortfarande ut trots</a:t>
            </a:r>
            <a:r>
              <a:rPr lang="sv-SE" altLang="sv-SE" sz="2800" b="1" smtClean="0"/>
              <a:t> </a:t>
            </a:r>
            <a:r>
              <a:rPr lang="sv-SE" altLang="sv-SE" sz="2800" smtClean="0"/>
              <a:t>förbud sedan 1981</a:t>
            </a:r>
            <a:r>
              <a:rPr lang="sv-SE" altLang="sv-SE" sz="2800" b="1" smtClean="0"/>
              <a:t>	</a:t>
            </a:r>
          </a:p>
          <a:p>
            <a:pPr eaLnBrk="1" hangingPunct="1"/>
            <a:r>
              <a:rPr lang="sv-SE" altLang="sv-SE" sz="2800" smtClean="0"/>
              <a:t>Inte så farligt i bottensediment 0 - 2 cm, </a:t>
            </a:r>
            <a:br>
              <a:rPr lang="sv-SE" altLang="sv-SE" sz="2800" smtClean="0"/>
            </a:br>
            <a:r>
              <a:rPr lang="sv-SE" altLang="sv-SE" sz="2800" smtClean="0"/>
              <a:t>på vissa platser, mindre i naturhamnar, spolplatser högt. </a:t>
            </a:r>
          </a:p>
          <a:p>
            <a:pPr eaLnBrk="1" hangingPunct="1"/>
            <a:r>
              <a:rPr lang="sv-SE" altLang="sv-SE" sz="2800" smtClean="0"/>
              <a:t>Rapporter kommer i sommar (se länken)</a:t>
            </a:r>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lstStyle/>
          <a:p>
            <a:pPr eaLnBrk="1" hangingPunct="1"/>
            <a:r>
              <a:rPr lang="sv-SE" altLang="sv-SE" sz="4000" b="1" dirty="0" smtClean="0">
                <a:solidFill>
                  <a:srgbClr val="365F91"/>
                </a:solidFill>
                <a:latin typeface="Cambria" pitchFamily="18" charset="0"/>
                <a:cs typeface="Times New Roman" pitchFamily="18" charset="0"/>
              </a:rPr>
              <a:t>Miljöinspektion i Gottskärs Hamn</a:t>
            </a:r>
            <a:endParaRPr lang="sv-SE" altLang="sv-SE" sz="4000" dirty="0" smtClean="0"/>
          </a:p>
        </p:txBody>
      </p:sp>
      <p:sp>
        <p:nvSpPr>
          <p:cNvPr id="21507" name="Platshållare för innehåll 2"/>
          <p:cNvSpPr>
            <a:spLocks noGrp="1"/>
          </p:cNvSpPr>
          <p:nvPr>
            <p:ph idx="1"/>
          </p:nvPr>
        </p:nvSpPr>
        <p:spPr/>
        <p:txBody>
          <a:bodyPr/>
          <a:lstStyle/>
          <a:p>
            <a:pPr eaLnBrk="1" hangingPunct="1"/>
            <a:r>
              <a:rPr lang="sv-SE" altLang="sv-SE" sz="2400" b="1" dirty="0" smtClean="0"/>
              <a:t>Inspektion i september 2015</a:t>
            </a:r>
            <a:br>
              <a:rPr lang="sv-SE" altLang="sv-SE" sz="2400" b="1" dirty="0" smtClean="0"/>
            </a:br>
            <a:r>
              <a:rPr lang="sv-SE" altLang="sv-SE" sz="2400" b="1" dirty="0" smtClean="0"/>
              <a:t>    Anvisningar och krav på åtgärder</a:t>
            </a:r>
          </a:p>
          <a:p>
            <a:pPr eaLnBrk="1" hangingPunct="1"/>
            <a:r>
              <a:rPr lang="sv-SE" altLang="sv-SE" sz="2400" b="1" dirty="0" smtClean="0"/>
              <a:t>Kontakt med andra hamnar om att använda deras spolplattor</a:t>
            </a:r>
          </a:p>
          <a:p>
            <a:pPr eaLnBrk="1" hangingPunct="1"/>
            <a:r>
              <a:rPr lang="sv-SE" altLang="sv-SE" sz="2400" b="1" dirty="0" smtClean="0"/>
              <a:t>Uppgift på miljöombud saknas och avfalls-hanteringsplanen går inte att hitta på hemsidan</a:t>
            </a:r>
          </a:p>
          <a:p>
            <a:pPr eaLnBrk="1" hangingPunct="1"/>
            <a:r>
              <a:rPr lang="sv-SE" altLang="sv-SE" sz="2400" b="1" dirty="0" smtClean="0"/>
              <a:t>Upprätta skriftlig egenkontroll och avfallshanteringsplan, informera medlemmarna om vilka miljöregler som gäller. Dokumentera risker och åtgärder mot dem samt </a:t>
            </a:r>
            <a:br>
              <a:rPr lang="sv-SE" altLang="sv-SE" sz="2400" b="1" dirty="0" smtClean="0"/>
            </a:br>
            <a:r>
              <a:rPr lang="sv-SE" altLang="sv-SE" sz="2400" b="1" dirty="0" smtClean="0"/>
              <a:t>dokumentera vilka lagar och riktlinjer som gäller</a:t>
            </a:r>
          </a:p>
          <a:p>
            <a:pPr eaLnBrk="1" hangingPunct="1"/>
            <a:endParaRPr lang="sv-SE" altLang="sv-SE" sz="2400" b="1" dirty="0" smtClean="0"/>
          </a:p>
          <a:p>
            <a:pPr eaLnBrk="1" hangingPunct="1"/>
            <a:endParaRPr lang="sv-SE" altLang="sv-SE" sz="2400" b="1" dirty="0" smtClean="0"/>
          </a:p>
          <a:p>
            <a:pPr eaLnBrk="1" hangingPunct="1"/>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306800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Toatankstömningen</a:t>
            </a:r>
            <a:endParaRPr lang="sv-SE" altLang="sv-SE" dirty="0" smtClean="0"/>
          </a:p>
        </p:txBody>
      </p:sp>
      <p:sp>
        <p:nvSpPr>
          <p:cNvPr id="19459" name="Platshållare för innehåll 2"/>
          <p:cNvSpPr>
            <a:spLocks noGrp="1"/>
          </p:cNvSpPr>
          <p:nvPr>
            <p:ph idx="1"/>
          </p:nvPr>
        </p:nvSpPr>
        <p:spPr/>
        <p:txBody>
          <a:bodyPr/>
          <a:lstStyle/>
          <a:p>
            <a:pPr eaLnBrk="1" hangingPunct="1">
              <a:lnSpc>
                <a:spcPct val="90000"/>
              </a:lnSpc>
            </a:pPr>
            <a:r>
              <a:rPr lang="sv-SE" altLang="sv-SE" sz="2400" dirty="0" smtClean="0"/>
              <a:t>Toatankstömning – utsläppsförbud från 1 april 2015 </a:t>
            </a:r>
            <a:br>
              <a:rPr lang="sv-SE" altLang="sv-SE" sz="2400" dirty="0" smtClean="0"/>
            </a:br>
            <a:r>
              <a:rPr lang="sv-SE" altLang="sv-SE" sz="2400" dirty="0" smtClean="0"/>
              <a:t>(TSFS 2012:13)</a:t>
            </a:r>
            <a:r>
              <a:rPr lang="sv-SE" altLang="sv-SE" sz="2400" dirty="0"/>
              <a:t> </a:t>
            </a:r>
            <a:endParaRPr lang="sv-SE" altLang="sv-SE" sz="2400" dirty="0" smtClean="0"/>
          </a:p>
          <a:p>
            <a:pPr eaLnBrk="1" hangingPunct="1">
              <a:lnSpc>
                <a:spcPct val="90000"/>
              </a:lnSpc>
            </a:pPr>
            <a:r>
              <a:rPr lang="sv-SE" altLang="sv-SE" sz="2400" dirty="0" smtClean="0"/>
              <a:t>Avgiftsfritt i gästhamnar och hos dom som fått bidrag</a:t>
            </a:r>
          </a:p>
          <a:p>
            <a:pPr eaLnBrk="1" hangingPunct="1">
              <a:lnSpc>
                <a:spcPct val="90000"/>
              </a:lnSpc>
            </a:pPr>
            <a:r>
              <a:rPr lang="sv-SE" altLang="sv-SE" sz="2400" dirty="0" smtClean="0"/>
              <a:t>Krav på tömningsanläggning i hamnar (när behov finns)</a:t>
            </a:r>
          </a:p>
          <a:p>
            <a:pPr eaLnBrk="1" hangingPunct="1">
              <a:lnSpc>
                <a:spcPct val="90000"/>
              </a:lnSpc>
            </a:pPr>
            <a:r>
              <a:rPr lang="sv-SE" altLang="sv-SE" sz="2400" dirty="0" smtClean="0"/>
              <a:t>Vad är en hamn?</a:t>
            </a:r>
          </a:p>
          <a:p>
            <a:pPr eaLnBrk="1" hangingPunct="1">
              <a:lnSpc>
                <a:spcPct val="90000"/>
              </a:lnSpc>
            </a:pPr>
            <a:r>
              <a:rPr lang="sv-SE" altLang="sv-SE" sz="2400" dirty="0" smtClean="0"/>
              <a:t>Tillsyn</a:t>
            </a:r>
          </a:p>
          <a:p>
            <a:pPr eaLnBrk="1" hangingPunct="1">
              <a:lnSpc>
                <a:spcPct val="90000"/>
              </a:lnSpc>
            </a:pPr>
            <a:r>
              <a:rPr lang="sv-SE" altLang="sv-SE" sz="2400" dirty="0" smtClean="0"/>
              <a:t>Inspektion efter anmälan följt av föreläggande</a:t>
            </a:r>
            <a:br>
              <a:rPr lang="sv-SE" altLang="sv-SE" sz="2400" dirty="0" smtClean="0"/>
            </a:br>
            <a:r>
              <a:rPr lang="sv-SE" altLang="sv-SE" sz="2400" dirty="0" smtClean="0"/>
              <a:t>(se </a:t>
            </a:r>
            <a:r>
              <a:rPr lang="sv-SE" altLang="sv-SE" sz="2400" dirty="0"/>
              <a:t>Transportstyrelsens hemsida </a:t>
            </a:r>
            <a:r>
              <a:rPr lang="sv-SE" sz="2400" dirty="0"/>
              <a:t>www.transportstyrelsen.se</a:t>
            </a:r>
            <a:r>
              <a:rPr lang="sv-SE" sz="2400" dirty="0" smtClean="0"/>
              <a:t>)</a:t>
            </a:r>
            <a:endParaRPr lang="sv-SE" altLang="sv-SE" sz="2400" dirty="0" smtClean="0"/>
          </a:p>
          <a:p>
            <a:pPr eaLnBrk="1" hangingPunct="1">
              <a:lnSpc>
                <a:spcPct val="90000"/>
              </a:lnSpc>
            </a:pPr>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3972517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2274912" y="-177229"/>
            <a:ext cx="4117538" cy="175208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defTabSz="457200">
              <a:lnSpc>
                <a:spcPts val="13100"/>
              </a:lnSpc>
              <a:spcBef>
                <a:spcPts val="1200"/>
              </a:spcBef>
              <a:defRPr sz="5300" b="1">
                <a:latin typeface="Times"/>
                <a:ea typeface="Times"/>
                <a:cs typeface="Times"/>
                <a:sym typeface="Times"/>
              </a:defRPr>
            </a:lvl1pPr>
          </a:lstStyle>
          <a:p>
            <a:r>
              <a:rPr sz="3726"/>
              <a:t>Toatankstömningen</a:t>
            </a:r>
          </a:p>
        </p:txBody>
      </p:sp>
      <p:sp>
        <p:nvSpPr>
          <p:cNvPr id="203" name="Shape 203"/>
          <p:cNvSpPr/>
          <p:nvPr/>
        </p:nvSpPr>
        <p:spPr>
          <a:xfrm>
            <a:off x="1378869" y="1315441"/>
            <a:ext cx="4918975" cy="422711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marL="529384" indent="-306149" defTabSz="321457">
              <a:lnSpc>
                <a:spcPct val="120000"/>
              </a:lnSpc>
              <a:spcBef>
                <a:spcPts val="844"/>
              </a:spcBef>
              <a:buSzPct val="171000"/>
              <a:buChar char="•"/>
              <a:defRPr sz="3200">
                <a:latin typeface="Arial"/>
                <a:ea typeface="Arial"/>
                <a:cs typeface="Arial"/>
                <a:sym typeface="Arial"/>
              </a:defRPr>
            </a:pPr>
            <a:r>
              <a:rPr sz="2250" b="1"/>
              <a:t>Under 2015 ca 200 anmälningar</a:t>
            </a:r>
            <a:br>
              <a:rPr sz="2250" b="1"/>
            </a:br>
            <a:r>
              <a:rPr sz="2250" b="1"/>
              <a:t/>
            </a:r>
            <a:br>
              <a:rPr sz="2250" b="1"/>
            </a:br>
            <a:r>
              <a:rPr sz="2250"/>
              <a:t>– Ur funktion</a:t>
            </a:r>
            <a:br>
              <a:rPr sz="2250"/>
            </a:br>
            <a:r>
              <a:rPr sz="2250">
                <a:latin typeface="Times"/>
                <a:ea typeface="Times"/>
                <a:cs typeface="Times"/>
                <a:sym typeface="Times"/>
              </a:rPr>
              <a:t>– </a:t>
            </a:r>
            <a:r>
              <a:rPr sz="2250"/>
              <a:t>Saknas i hamnen</a:t>
            </a:r>
            <a:r>
              <a:rPr sz="2250">
                <a:latin typeface="Times"/>
                <a:ea typeface="Times"/>
                <a:cs typeface="Times"/>
                <a:sym typeface="Times"/>
              </a:rPr>
              <a:t/>
            </a:r>
            <a:br>
              <a:rPr sz="2250">
                <a:latin typeface="Times"/>
                <a:ea typeface="Times"/>
                <a:cs typeface="Times"/>
                <a:sym typeface="Times"/>
              </a:rPr>
            </a:br>
            <a:r>
              <a:rPr sz="2250"/>
              <a:t>– Kom inte åt platsen</a:t>
            </a:r>
            <a:br>
              <a:rPr sz="2250"/>
            </a:br>
            <a:r>
              <a:rPr sz="2250"/>
              <a:t>– För grunt</a:t>
            </a:r>
            <a:br>
              <a:rPr sz="2250"/>
            </a:br>
            <a:r>
              <a:rPr sz="2250"/>
              <a:t>– För långt</a:t>
            </a:r>
            <a:br>
              <a:rPr sz="2250"/>
            </a:br>
            <a:r>
              <a:rPr sz="2250"/>
              <a:t>– Bristande handhavande</a:t>
            </a:r>
            <a:br>
              <a:rPr sz="2250"/>
            </a:br>
            <a:r>
              <a:rPr sz="2250"/>
              <a:t>– Fel anslutning</a:t>
            </a:r>
            <a:r>
              <a:rPr sz="844">
                <a:latin typeface="Times"/>
                <a:ea typeface="Times"/>
                <a:cs typeface="Times"/>
                <a:sym typeface="Times"/>
              </a:rPr>
              <a:t/>
            </a:r>
            <a:br>
              <a:rPr sz="844">
                <a:latin typeface="Times"/>
                <a:ea typeface="Times"/>
                <a:cs typeface="Times"/>
                <a:sym typeface="Times"/>
              </a:rPr>
            </a:br>
            <a:r>
              <a:rPr sz="2250"/>
              <a:t>– Ingen hjälp</a:t>
            </a:r>
          </a:p>
        </p:txBody>
      </p:sp>
      <p:sp>
        <p:nvSpPr>
          <p:cNvPr id="2" name="Platshållare för sidfot 1"/>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303313010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Toatankstömningen</a:t>
            </a:r>
            <a:endParaRPr lang="sv-SE" altLang="sv-SE" dirty="0" smtClean="0"/>
          </a:p>
        </p:txBody>
      </p:sp>
      <p:sp>
        <p:nvSpPr>
          <p:cNvPr id="19459" name="Platshållare för innehåll 2"/>
          <p:cNvSpPr>
            <a:spLocks noGrp="1"/>
          </p:cNvSpPr>
          <p:nvPr>
            <p:ph idx="1"/>
          </p:nvPr>
        </p:nvSpPr>
        <p:spPr/>
        <p:txBody>
          <a:bodyPr/>
          <a:lstStyle/>
          <a:p>
            <a:pPr eaLnBrk="1" hangingPunct="1">
              <a:lnSpc>
                <a:spcPct val="90000"/>
              </a:lnSpc>
            </a:pPr>
            <a:r>
              <a:rPr lang="sv-SE" altLang="sv-SE" sz="2400" dirty="0" smtClean="0"/>
              <a:t>Toatankstömning – utsläppsförbud 1 april 2015 </a:t>
            </a:r>
            <a:br>
              <a:rPr lang="sv-SE" altLang="sv-SE" sz="2400" dirty="0" smtClean="0"/>
            </a:br>
            <a:r>
              <a:rPr lang="sv-SE" altLang="sv-SE" sz="2400" dirty="0" smtClean="0"/>
              <a:t>(TSFS 2012:13)</a:t>
            </a:r>
            <a:r>
              <a:rPr lang="sv-SE" altLang="sv-SE" sz="2400" dirty="0"/>
              <a:t> </a:t>
            </a:r>
            <a:endParaRPr lang="sv-SE" altLang="sv-SE" sz="2400" dirty="0" smtClean="0"/>
          </a:p>
          <a:p>
            <a:pPr eaLnBrk="1" hangingPunct="1">
              <a:lnSpc>
                <a:spcPct val="90000"/>
              </a:lnSpc>
            </a:pPr>
            <a:r>
              <a:rPr lang="sv-SE" altLang="sv-SE" sz="2400" dirty="0" smtClean="0"/>
              <a:t>Avgiftsfritt i gästhamnar och hos dom som fått bidrag</a:t>
            </a:r>
          </a:p>
          <a:p>
            <a:pPr eaLnBrk="1" hangingPunct="1">
              <a:lnSpc>
                <a:spcPct val="90000"/>
              </a:lnSpc>
            </a:pPr>
            <a:r>
              <a:rPr lang="sv-SE" altLang="sv-SE" sz="2400" dirty="0" smtClean="0"/>
              <a:t>Krav på tömningsanläggning i hamnar</a:t>
            </a:r>
          </a:p>
          <a:p>
            <a:pPr eaLnBrk="1" hangingPunct="1">
              <a:lnSpc>
                <a:spcPct val="90000"/>
              </a:lnSpc>
            </a:pPr>
            <a:r>
              <a:rPr lang="sv-SE" altLang="sv-SE" sz="2400" dirty="0" smtClean="0"/>
              <a:t>Vad är en hamn?</a:t>
            </a:r>
          </a:p>
          <a:p>
            <a:pPr eaLnBrk="1" hangingPunct="1">
              <a:lnSpc>
                <a:spcPct val="90000"/>
              </a:lnSpc>
            </a:pPr>
            <a:r>
              <a:rPr lang="sv-SE" altLang="sv-SE" sz="2400" dirty="0" smtClean="0"/>
              <a:t>Tillsyn</a:t>
            </a:r>
          </a:p>
          <a:p>
            <a:pPr eaLnBrk="1" hangingPunct="1">
              <a:lnSpc>
                <a:spcPct val="90000"/>
              </a:lnSpc>
            </a:pPr>
            <a:r>
              <a:rPr lang="sv-SE" altLang="sv-SE" sz="2400" dirty="0" smtClean="0"/>
              <a:t>Inspektion efter anmälan (!?) följt av föreläggande</a:t>
            </a:r>
            <a:br>
              <a:rPr lang="sv-SE" altLang="sv-SE" sz="2400" dirty="0" smtClean="0"/>
            </a:br>
            <a:r>
              <a:rPr lang="sv-SE" altLang="sv-SE" sz="2400" dirty="0" smtClean="0"/>
              <a:t>(se </a:t>
            </a:r>
            <a:r>
              <a:rPr lang="sv-SE" altLang="sv-SE" sz="2400" dirty="0"/>
              <a:t>Transportstyrelsens hemsida </a:t>
            </a:r>
            <a:r>
              <a:rPr lang="sv-SE" sz="2400" dirty="0"/>
              <a:t>www.transportstyrelsen.se</a:t>
            </a:r>
            <a:r>
              <a:rPr lang="sv-SE" sz="2400" dirty="0" smtClean="0"/>
              <a:t>)</a:t>
            </a:r>
            <a:endParaRPr lang="sv-SE" altLang="sv-SE" sz="2400" dirty="0" smtClean="0"/>
          </a:p>
          <a:p>
            <a:pPr eaLnBrk="1" hangingPunct="1">
              <a:lnSpc>
                <a:spcPct val="90000"/>
              </a:lnSpc>
            </a:pPr>
            <a:r>
              <a:rPr lang="sv-SE" altLang="sv-SE" sz="2400" dirty="0" smtClean="0"/>
              <a:t>Inlägg i Båtliv om underlag för beslut och storleken på bräddningsutsläppen</a:t>
            </a:r>
          </a:p>
          <a:p>
            <a:pPr eaLnBrk="1" hangingPunct="1">
              <a:lnSpc>
                <a:spcPct val="90000"/>
              </a:lnSpc>
            </a:pPr>
            <a:endParaRPr lang="sv-SE" altLang="sv-SE" sz="2400" dirty="0" smtClean="0"/>
          </a:p>
          <a:p>
            <a:pPr eaLnBrk="1" hangingPunct="1"/>
            <a:endParaRPr lang="sv-SE" altLang="sv-SE" sz="2000" dirty="0" smtClean="0"/>
          </a:p>
          <a:p>
            <a:pPr eaLnBrk="1" hangingPunct="1"/>
            <a:endParaRPr lang="sv-SE" altLang="sv-SE" sz="2400" b="1" dirty="0" smtClean="0">
              <a:solidFill>
                <a:srgbClr val="365F91"/>
              </a:solidFill>
              <a:latin typeface="Cambria" pitchFamily="18"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4118382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ctrTitle"/>
          </p:nvPr>
        </p:nvSpPr>
        <p:spPr>
          <a:xfrm>
            <a:off x="539552" y="260648"/>
            <a:ext cx="7772400" cy="1008037"/>
          </a:xfrm>
        </p:spPr>
        <p:txBody>
          <a:bodyPr/>
          <a:lstStyle/>
          <a:p>
            <a:pPr eaLnBrk="1" hangingPunct="1"/>
            <a:r>
              <a:rPr lang="sv-SE" altLang="sv-SE" sz="4000" b="1" dirty="0" smtClean="0">
                <a:solidFill>
                  <a:srgbClr val="365F91"/>
                </a:solidFill>
                <a:latin typeface="Cambria" pitchFamily="18" charset="0"/>
                <a:cs typeface="Times New Roman" pitchFamily="18" charset="0"/>
              </a:rPr>
              <a:t>Svenska Båtunionens syfte</a:t>
            </a:r>
            <a:endParaRPr lang="sv-SE" altLang="sv-SE" sz="4000" b="1" dirty="0" smtClean="0"/>
          </a:p>
        </p:txBody>
      </p:sp>
      <p:sp>
        <p:nvSpPr>
          <p:cNvPr id="12292" name="Rectangle 3"/>
          <p:cNvSpPr>
            <a:spLocks noGrp="1" noChangeArrowheads="1"/>
          </p:cNvSpPr>
          <p:nvPr>
            <p:ph type="subTitle" idx="1"/>
          </p:nvPr>
        </p:nvSpPr>
        <p:spPr>
          <a:xfrm>
            <a:off x="683568" y="1124744"/>
            <a:ext cx="8136904" cy="4896543"/>
          </a:xfrm>
        </p:spPr>
        <p:txBody>
          <a:bodyPr/>
          <a:lstStyle/>
          <a:p>
            <a:pPr algn="l">
              <a:spcBef>
                <a:spcPts val="0"/>
              </a:spcBef>
              <a:spcAft>
                <a:spcPts val="0"/>
              </a:spcAft>
            </a:pPr>
            <a:r>
              <a:rPr lang="sv-SE" sz="2400" b="1" dirty="0"/>
              <a:t>Svenska Båtunionen </a:t>
            </a:r>
            <a:r>
              <a:rPr lang="sv-SE" sz="2400" b="1" dirty="0" smtClean="0"/>
              <a:t>ska (utvidgat)</a:t>
            </a:r>
            <a:endParaRPr lang="sv-SE" sz="2400" b="1" dirty="0">
              <a:cs typeface="Times New Roman" panose="02020603050405020304" pitchFamily="18" charset="0"/>
            </a:endParaRPr>
          </a:p>
          <a:p>
            <a:pPr marL="457200" indent="-457200" algn="l">
              <a:spcBef>
                <a:spcPts val="576"/>
              </a:spcBef>
              <a:spcAft>
                <a:spcPts val="0"/>
              </a:spcAft>
              <a:buFont typeface="Arial" panose="020B0604020202020204" pitchFamily="34" charset="0"/>
              <a:buChar char="•"/>
            </a:pPr>
            <a:r>
              <a:rPr lang="sv-SE" sz="2400" b="1" dirty="0" smtClean="0"/>
              <a:t>Ta tillvara medlemmarnas intressen vad gäller</a:t>
            </a:r>
          </a:p>
          <a:p>
            <a:pPr marL="457200" indent="-457200" algn="l">
              <a:spcBef>
                <a:spcPts val="576"/>
              </a:spcBef>
              <a:spcAft>
                <a:spcPts val="0"/>
              </a:spcAft>
              <a:buFont typeface="Arial" panose="020B0604020202020204" pitchFamily="34" charset="0"/>
              <a:buChar char="•"/>
            </a:pPr>
            <a:endParaRPr lang="sv-SE" sz="2400" b="1" dirty="0"/>
          </a:p>
          <a:p>
            <a:pPr algn="l">
              <a:spcBef>
                <a:spcPts val="576"/>
              </a:spcBef>
              <a:spcAft>
                <a:spcPts val="0"/>
              </a:spcAft>
            </a:pPr>
            <a:r>
              <a:rPr lang="sv-SE" sz="2400" b="1" dirty="0" smtClean="0"/>
              <a:t>	Aktivt friluftsliv</a:t>
            </a:r>
          </a:p>
          <a:p>
            <a:pPr algn="l">
              <a:spcBef>
                <a:spcPts val="576"/>
              </a:spcBef>
              <a:spcAft>
                <a:spcPts val="0"/>
              </a:spcAft>
            </a:pPr>
            <a:r>
              <a:rPr lang="sv-SE" sz="2400" b="1" dirty="0" smtClean="0"/>
              <a:t>	Rekreation</a:t>
            </a:r>
          </a:p>
          <a:p>
            <a:pPr algn="l">
              <a:spcBef>
                <a:spcPts val="576"/>
              </a:spcBef>
              <a:spcAft>
                <a:spcPts val="0"/>
              </a:spcAft>
            </a:pPr>
            <a:r>
              <a:rPr lang="sv-SE" sz="2400" b="1" dirty="0"/>
              <a:t>	</a:t>
            </a:r>
            <a:r>
              <a:rPr lang="sv-SE" sz="2400" b="1" dirty="0" smtClean="0"/>
              <a:t>Avkoppling</a:t>
            </a:r>
          </a:p>
          <a:p>
            <a:pPr algn="l">
              <a:spcBef>
                <a:spcPts val="576"/>
              </a:spcBef>
              <a:spcAft>
                <a:spcPts val="0"/>
              </a:spcAft>
            </a:pPr>
            <a:r>
              <a:rPr lang="sv-SE" sz="2400" b="1" dirty="0"/>
              <a:t>	</a:t>
            </a:r>
            <a:r>
              <a:rPr lang="sv-SE" sz="2400" b="1" dirty="0" smtClean="0"/>
              <a:t>Förströelse</a:t>
            </a:r>
          </a:p>
          <a:p>
            <a:pPr algn="l">
              <a:spcBef>
                <a:spcPts val="576"/>
              </a:spcBef>
              <a:spcAft>
                <a:spcPts val="0"/>
              </a:spcAft>
            </a:pPr>
            <a:r>
              <a:rPr lang="sv-SE" sz="2400" b="1" dirty="0"/>
              <a:t>	</a:t>
            </a:r>
            <a:r>
              <a:rPr lang="sv-SE" sz="2400" b="1" dirty="0" smtClean="0"/>
              <a:t>Lek och idrott (sjösport)</a:t>
            </a:r>
          </a:p>
          <a:p>
            <a:pPr algn="l">
              <a:spcBef>
                <a:spcPts val="576"/>
              </a:spcBef>
              <a:spcAft>
                <a:spcPts val="0"/>
              </a:spcAft>
            </a:pPr>
            <a:r>
              <a:rPr lang="sv-SE" sz="2400" b="1" dirty="0"/>
              <a:t>	</a:t>
            </a:r>
            <a:r>
              <a:rPr lang="sv-SE" sz="2400" b="1" dirty="0" smtClean="0"/>
              <a:t>Förkovran</a:t>
            </a:r>
          </a:p>
          <a:p>
            <a:pPr algn="l">
              <a:spcBef>
                <a:spcPts val="576"/>
              </a:spcBef>
              <a:spcAft>
                <a:spcPts val="0"/>
              </a:spcAft>
            </a:pPr>
            <a:r>
              <a:rPr lang="sv-SE" sz="2400" b="1" dirty="0" smtClean="0"/>
              <a:t>	Säkerhet</a:t>
            </a:r>
          </a:p>
          <a:p>
            <a:pPr algn="l">
              <a:spcBef>
                <a:spcPts val="576"/>
              </a:spcBef>
              <a:spcAft>
                <a:spcPts val="0"/>
              </a:spcAft>
            </a:pPr>
            <a:r>
              <a:rPr lang="sv-SE" sz="2400" b="1" dirty="0"/>
              <a:t>	</a:t>
            </a:r>
            <a:endParaRPr lang="sv-SE" sz="2400" b="1"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1659287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p:txBody>
          <a:bodyPr/>
          <a:lstStyle/>
          <a:p>
            <a:pPr eaLnBrk="1" hangingPunct="1"/>
            <a:r>
              <a:rPr lang="sv-SE" altLang="sv-SE" b="1" smtClean="0">
                <a:solidFill>
                  <a:srgbClr val="365F91"/>
                </a:solidFill>
                <a:latin typeface="Cambria" pitchFamily="18" charset="0"/>
                <a:cs typeface="Times New Roman" pitchFamily="18" charset="0"/>
              </a:rPr>
              <a:t>SBU - Miljökommittén</a:t>
            </a:r>
            <a:endParaRPr lang="sv-SE" altLang="sv-SE" smtClean="0"/>
          </a:p>
        </p:txBody>
      </p:sp>
      <p:sp>
        <p:nvSpPr>
          <p:cNvPr id="14339" name="Platshållare för innehåll 2"/>
          <p:cNvSpPr>
            <a:spLocks noGrp="1"/>
          </p:cNvSpPr>
          <p:nvPr>
            <p:ph idx="1"/>
          </p:nvPr>
        </p:nvSpPr>
        <p:spPr>
          <a:xfrm>
            <a:off x="457200" y="1268760"/>
            <a:ext cx="8229600" cy="4681190"/>
          </a:xfrm>
        </p:spPr>
        <p:txBody>
          <a:bodyPr/>
          <a:lstStyle/>
          <a:p>
            <a:pPr marL="0" indent="0">
              <a:buNone/>
            </a:pPr>
            <a:r>
              <a:rPr lang="sv-SE" sz="2400" b="1" dirty="0" smtClean="0"/>
              <a:t>Miljökommitténs </a:t>
            </a:r>
            <a:r>
              <a:rPr lang="sv-SE" sz="2400" b="1" dirty="0"/>
              <a:t>syfte</a:t>
            </a:r>
            <a:endParaRPr lang="sv-SE" sz="2400" dirty="0"/>
          </a:p>
          <a:p>
            <a:r>
              <a:rPr lang="sv-SE" sz="2400" dirty="0"/>
              <a:t>På SBU:s nya webbplats har beskrivningen av kommittéernas arbete reducerats jämfört med tidigare. </a:t>
            </a:r>
            <a:endParaRPr lang="sv-SE" sz="2400" dirty="0" smtClean="0"/>
          </a:p>
          <a:p>
            <a:endParaRPr lang="sv-SE" sz="2400" dirty="0" smtClean="0"/>
          </a:p>
          <a:p>
            <a:pPr marL="0" indent="0">
              <a:buNone/>
            </a:pPr>
            <a:r>
              <a:rPr lang="sv-SE" sz="2400" dirty="0" smtClean="0">
                <a:solidFill>
                  <a:schemeClr val="accent2">
                    <a:lumMod val="50000"/>
                  </a:schemeClr>
                </a:solidFill>
              </a:rPr>
              <a:t>För </a:t>
            </a:r>
            <a:r>
              <a:rPr lang="sv-SE" sz="2400" dirty="0">
                <a:solidFill>
                  <a:schemeClr val="accent2">
                    <a:lumMod val="50000"/>
                  </a:schemeClr>
                </a:solidFill>
              </a:rPr>
              <a:t>Miljökommittén står nu</a:t>
            </a:r>
            <a:r>
              <a:rPr lang="sv-SE" sz="2400" dirty="0" smtClean="0">
                <a:solidFill>
                  <a:schemeClr val="accent2">
                    <a:lumMod val="50000"/>
                  </a:schemeClr>
                </a:solidFill>
              </a:rPr>
              <a:t>:</a:t>
            </a:r>
            <a:endParaRPr lang="sv-SE" sz="2400" dirty="0" smtClean="0"/>
          </a:p>
          <a:p>
            <a:r>
              <a:rPr lang="sv-SE" sz="2400" dirty="0" smtClean="0"/>
              <a:t>Bistår </a:t>
            </a:r>
            <a:r>
              <a:rPr lang="sv-SE" sz="2400" dirty="0"/>
              <a:t>båtägare och båtklubbar med information, råd och </a:t>
            </a:r>
            <a:r>
              <a:rPr lang="sv-SE" sz="2400" dirty="0" smtClean="0"/>
              <a:t>tips</a:t>
            </a:r>
            <a:endParaRPr lang="sv-SE" sz="2400" dirty="0"/>
          </a:p>
          <a:p>
            <a:r>
              <a:rPr lang="sv-SE" sz="2400" dirty="0" smtClean="0"/>
              <a:t>Sitter </a:t>
            </a:r>
            <a:r>
              <a:rPr lang="sv-SE" sz="2400" dirty="0"/>
              <a:t>med i </a:t>
            </a:r>
            <a:r>
              <a:rPr lang="sv-SE" sz="2400" dirty="0" smtClean="0"/>
              <a:t>Båtmiljörådet</a:t>
            </a:r>
          </a:p>
          <a:p>
            <a:endParaRPr lang="sv-SE" sz="2400" dirty="0"/>
          </a:p>
          <a:p>
            <a:pPr marL="0" indent="0">
              <a:buNone/>
            </a:pPr>
            <a:r>
              <a:rPr lang="sv-SE" sz="2400" dirty="0" smtClean="0"/>
              <a:t>    (lite tunt)</a:t>
            </a:r>
            <a:endParaRPr lang="sv-SE" sz="2400" dirty="0"/>
          </a:p>
          <a:p>
            <a:pPr marL="0" indent="0" eaLnBrk="1" hangingPunct="1">
              <a:buNone/>
            </a:pPr>
            <a:endParaRPr lang="sv-SE" altLang="sv-SE" sz="2400" dirty="0" smtClean="0">
              <a:latin typeface="Calibri" pitchFamily="34" charset="0"/>
              <a:ea typeface="Calibri" pitchFamily="34"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extLst>
      <p:ext uri="{BB962C8B-B14F-4D97-AF65-F5344CB8AC3E}">
        <p14:creationId xmlns:p14="http://schemas.microsoft.com/office/powerpoint/2010/main" val="122114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p:txBody>
          <a:bodyPr/>
          <a:lstStyle/>
          <a:p>
            <a:pPr eaLnBrk="1" hangingPunct="1"/>
            <a:r>
              <a:rPr lang="sv-SE" altLang="sv-SE" b="1" smtClean="0">
                <a:solidFill>
                  <a:srgbClr val="365F91"/>
                </a:solidFill>
                <a:latin typeface="Cambria" pitchFamily="18" charset="0"/>
                <a:cs typeface="Times New Roman" pitchFamily="18" charset="0"/>
              </a:rPr>
              <a:t>SBU - Miljökommittén</a:t>
            </a:r>
            <a:endParaRPr lang="sv-SE" altLang="sv-SE" smtClean="0"/>
          </a:p>
        </p:txBody>
      </p:sp>
      <p:sp>
        <p:nvSpPr>
          <p:cNvPr id="14339" name="Platshållare för innehåll 2"/>
          <p:cNvSpPr>
            <a:spLocks noGrp="1"/>
          </p:cNvSpPr>
          <p:nvPr>
            <p:ph idx="1"/>
          </p:nvPr>
        </p:nvSpPr>
        <p:spPr>
          <a:xfrm>
            <a:off x="457200" y="1268760"/>
            <a:ext cx="8229600" cy="4681190"/>
          </a:xfrm>
        </p:spPr>
        <p:txBody>
          <a:bodyPr/>
          <a:lstStyle/>
          <a:p>
            <a:pPr marL="0" indent="0" eaLnBrk="1" hangingPunct="1">
              <a:buNone/>
            </a:pPr>
            <a:r>
              <a:rPr lang="sv-SE" altLang="sv-SE" b="1" dirty="0" smtClean="0">
                <a:solidFill>
                  <a:srgbClr val="4F81BD"/>
                </a:solidFill>
                <a:latin typeface="Cambria" pitchFamily="18" charset="0"/>
                <a:cs typeface="Times New Roman" pitchFamily="18" charset="0"/>
              </a:rPr>
              <a:t>Mål</a:t>
            </a:r>
            <a:endParaRPr lang="sv-SE" altLang="sv-SE" b="1" dirty="0" smtClean="0">
              <a:solidFill>
                <a:srgbClr val="365F91"/>
              </a:solidFill>
              <a:latin typeface="Cambria" pitchFamily="18" charset="0"/>
              <a:cs typeface="Times New Roman" pitchFamily="18" charset="0"/>
            </a:endParaRPr>
          </a:p>
          <a:p>
            <a:pPr eaLnBrk="1" hangingPunct="1"/>
            <a:r>
              <a:rPr lang="sv-SE" altLang="sv-SE" sz="2400" dirty="0" smtClean="0">
                <a:latin typeface="Verdana" pitchFamily="34" charset="0"/>
                <a:ea typeface="Calibri" pitchFamily="34" charset="0"/>
                <a:cs typeface="Times New Roman" pitchFamily="18" charset="0"/>
              </a:rPr>
              <a:t>Skapa ökat miljömedvetande hos båtfolket</a:t>
            </a:r>
          </a:p>
          <a:p>
            <a:pPr eaLnBrk="1" hangingPunct="1"/>
            <a:r>
              <a:rPr lang="sv-SE" altLang="sv-SE" sz="2400" dirty="0" smtClean="0">
                <a:latin typeface="Verdana" pitchFamily="34" charset="0"/>
                <a:ea typeface="Calibri" pitchFamily="34" charset="0"/>
                <a:cs typeface="Times New Roman" pitchFamily="18" charset="0"/>
              </a:rPr>
              <a:t>Miljöombud i alla förbund och klubbar  </a:t>
            </a:r>
          </a:p>
          <a:p>
            <a:pPr eaLnBrk="1" hangingPunct="1"/>
            <a:r>
              <a:rPr lang="sv-SE" altLang="sv-SE" sz="2400" dirty="0" smtClean="0">
                <a:latin typeface="Verdana" pitchFamily="34" charset="0"/>
                <a:ea typeface="Calibri" pitchFamily="34" charset="0"/>
                <a:cs typeface="Times New Roman" pitchFamily="18" charset="0"/>
              </a:rPr>
              <a:t>Ökad kännedom hos allmänhet, media och i nätverk om SBU:s miljöarbete</a:t>
            </a:r>
          </a:p>
          <a:p>
            <a:pPr eaLnBrk="1" hangingPunct="1"/>
            <a:r>
              <a:rPr lang="sv-SE" altLang="sv-SE" sz="2400" dirty="0" smtClean="0">
                <a:latin typeface="Verdana" pitchFamily="34" charset="0"/>
                <a:ea typeface="Calibri" pitchFamily="34" charset="0"/>
                <a:cs typeface="Times New Roman" pitchFamily="18" charset="0"/>
              </a:rPr>
              <a:t>God förmåga att bereda aktuella remisser och miljöfrågor avseende båtlivet </a:t>
            </a:r>
          </a:p>
          <a:p>
            <a:pPr eaLnBrk="1" hangingPunct="1"/>
            <a:r>
              <a:rPr lang="sv-SE" altLang="sv-SE" sz="2400" dirty="0" smtClean="0">
                <a:latin typeface="Verdana" pitchFamily="34" charset="0"/>
                <a:ea typeface="Calibri" pitchFamily="34" charset="0"/>
                <a:cs typeface="Times New Roman" pitchFamily="18" charset="0"/>
              </a:rPr>
              <a:t>Hjälpa klubbarna</a:t>
            </a:r>
            <a:r>
              <a:rPr lang="sv-SE" altLang="sv-SE" sz="2400" dirty="0">
                <a:latin typeface="Verdana" pitchFamily="34" charset="0"/>
                <a:ea typeface="Calibri" pitchFamily="34" charset="0"/>
                <a:cs typeface="Times New Roman" pitchFamily="18" charset="0"/>
              </a:rPr>
              <a:t/>
            </a:r>
            <a:br>
              <a:rPr lang="sv-SE" altLang="sv-SE" sz="2400" dirty="0">
                <a:latin typeface="Verdana" pitchFamily="34" charset="0"/>
                <a:ea typeface="Calibri" pitchFamily="34" charset="0"/>
                <a:cs typeface="Times New Roman" pitchFamily="18" charset="0"/>
              </a:rPr>
            </a:br>
            <a:endParaRPr lang="sv-SE" altLang="sv-SE" sz="2400" dirty="0">
              <a:latin typeface="Verdana" pitchFamily="34" charset="0"/>
              <a:ea typeface="Calibri" pitchFamily="34" charset="0"/>
              <a:cs typeface="Times New Roman" pitchFamily="18" charset="0"/>
            </a:endParaRPr>
          </a:p>
          <a:p>
            <a:pPr marL="0" indent="0" eaLnBrk="1" hangingPunct="1">
              <a:buNone/>
            </a:pPr>
            <a:endParaRPr lang="sv-SE" altLang="sv-SE" sz="2400" dirty="0" smtClean="0">
              <a:latin typeface="Calibri" pitchFamily="34" charset="0"/>
              <a:ea typeface="Calibri" pitchFamily="34" charset="0"/>
              <a:cs typeface="Times New Roman" pitchFamily="18" charset="0"/>
            </a:endParaRPr>
          </a:p>
          <a:p>
            <a:pPr eaLnBrk="1" hangingPunct="1"/>
            <a:endParaRPr lang="sv-SE" altLang="sv-SE" dirty="0" smtClean="0"/>
          </a:p>
        </p:txBody>
      </p:sp>
      <p:sp>
        <p:nvSpPr>
          <p:cNvPr id="4" name="Platshållare för sidfot 3"/>
          <p:cNvSpPr>
            <a:spLocks noGrp="1"/>
          </p:cNvSpPr>
          <p:nvPr>
            <p:ph type="ftr" sz="quarter" idx="11"/>
          </p:nvPr>
        </p:nvSpPr>
        <p:spPr/>
        <p:txBody>
          <a:bodyPr/>
          <a:lstStyle/>
          <a:p>
            <a:pPr>
              <a:defRPr/>
            </a:pPr>
            <a:r>
              <a:rPr lang="sv-SE" smtClean="0"/>
              <a:t>2017-02-15 Roland Örtengren</a:t>
            </a:r>
            <a:endParaRPr lang="sv-S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pPr eaLnBrk="1" hangingPunct="1"/>
            <a:r>
              <a:rPr lang="sv-SE" altLang="sv-SE" b="1" dirty="0" smtClean="0">
                <a:solidFill>
                  <a:srgbClr val="365F91"/>
                </a:solidFill>
                <a:latin typeface="Cambria" pitchFamily="18" charset="0"/>
                <a:cs typeface="Times New Roman" pitchFamily="18" charset="0"/>
              </a:rPr>
              <a:t>SBU – Miljökommittén</a:t>
            </a:r>
            <a:endParaRPr lang="sv-SE" altLang="sv-SE" dirty="0" smtClean="0"/>
          </a:p>
        </p:txBody>
      </p:sp>
      <p:sp>
        <p:nvSpPr>
          <p:cNvPr id="15363" name="Platshållare för innehåll 2"/>
          <p:cNvSpPr>
            <a:spLocks noGrp="1"/>
          </p:cNvSpPr>
          <p:nvPr>
            <p:ph idx="1"/>
          </p:nvPr>
        </p:nvSpPr>
        <p:spPr>
          <a:xfrm>
            <a:off x="457200" y="1340768"/>
            <a:ext cx="8229600" cy="4609182"/>
          </a:xfrm>
        </p:spPr>
        <p:txBody>
          <a:bodyPr/>
          <a:lstStyle/>
          <a:p>
            <a:pPr marL="0" indent="0" eaLnBrk="1" hangingPunct="1">
              <a:buNone/>
            </a:pPr>
            <a:r>
              <a:rPr lang="sv-SE" altLang="sv-SE" b="1" dirty="0" smtClean="0">
                <a:solidFill>
                  <a:srgbClr val="4F81BD"/>
                </a:solidFill>
                <a:latin typeface="Cambria" pitchFamily="18" charset="0"/>
                <a:cs typeface="Times New Roman" pitchFamily="18" charset="0"/>
              </a:rPr>
              <a:t>Verksamhet</a:t>
            </a:r>
          </a:p>
          <a:p>
            <a:pPr eaLnBrk="1" hangingPunct="1"/>
            <a:r>
              <a:rPr lang="sv-SE" altLang="sv-SE" sz="2400" dirty="0" smtClean="0"/>
              <a:t>I samråd med Unionsstyrelsen bereda aktuella remisser och miljöärenden avseende båtlivet</a:t>
            </a:r>
          </a:p>
          <a:p>
            <a:pPr eaLnBrk="1" hangingPunct="1"/>
            <a:r>
              <a:rPr lang="sv-SE" altLang="sv-SE" sz="2400" dirty="0" smtClean="0"/>
              <a:t>Representera i Båtmiljörådet, Havsmiljörådet, vattenförvaltningar o a</a:t>
            </a:r>
          </a:p>
          <a:p>
            <a:pPr eaLnBrk="1" hangingPunct="1"/>
            <a:r>
              <a:rPr lang="sv-SE" altLang="sv-SE" sz="2400" dirty="0" smtClean="0"/>
              <a:t>Kontakt med båtförbundens miljöombud</a:t>
            </a:r>
          </a:p>
          <a:p>
            <a:pPr eaLnBrk="1" hangingPunct="1"/>
            <a:r>
              <a:rPr lang="sv-SE" altLang="sv-SE" sz="2400" dirty="0" smtClean="0"/>
              <a:t>Årlig miljökonferens – sista helgen under båtmässan Allt för sjön i Älvsjö</a:t>
            </a:r>
          </a:p>
          <a:p>
            <a:pPr eaLnBrk="1" hangingPunct="1"/>
            <a:r>
              <a:rPr lang="sv-SE" altLang="sv-SE" sz="2400" dirty="0" err="1"/>
              <a:t>MiljöBästa</a:t>
            </a:r>
            <a:r>
              <a:rPr lang="sv-SE" altLang="sv-SE" sz="2400" dirty="0"/>
              <a:t> </a:t>
            </a:r>
            <a:r>
              <a:rPr lang="sv-SE" altLang="sv-SE" sz="2400" dirty="0" smtClean="0"/>
              <a:t>Båt, Miljönytt </a:t>
            </a:r>
            <a:r>
              <a:rPr lang="sv-SE" altLang="sv-SE" sz="2400" dirty="0"/>
              <a:t>i </a:t>
            </a:r>
            <a:r>
              <a:rPr lang="sv-SE" altLang="sv-SE" sz="2400" dirty="0" smtClean="0"/>
              <a:t>Båtliv</a:t>
            </a:r>
            <a:endParaRPr lang="sv-SE" altLang="sv-SE" sz="2400" dirty="0"/>
          </a:p>
          <a:p>
            <a:pPr eaLnBrk="1" hangingPunct="1"/>
            <a:r>
              <a:rPr lang="sv-SE" altLang="sv-SE" sz="2400" dirty="0" smtClean="0"/>
              <a:t>Ren botten utan gift</a:t>
            </a:r>
          </a:p>
          <a:p>
            <a:pPr marL="0" indent="0" eaLnBrk="1" hangingPunct="1">
              <a:buNone/>
            </a:pPr>
            <a:r>
              <a:rPr lang="sv-SE" altLang="sv-SE" sz="2400" dirty="0"/>
              <a:t> </a:t>
            </a:r>
            <a:r>
              <a:rPr lang="sv-SE" altLang="sv-SE" sz="2400" dirty="0" smtClean="0"/>
              <a:t>    (behöver uppdateras)</a:t>
            </a:r>
            <a:br>
              <a:rPr lang="sv-SE" altLang="sv-SE" sz="2400" dirty="0" smtClean="0"/>
            </a:br>
            <a:r>
              <a:rPr lang="sv-SE" altLang="sv-SE" sz="1000" dirty="0" smtClean="0"/>
              <a:t> </a:t>
            </a:r>
            <a:endParaRPr lang="sv-SE" altLang="sv-SE" sz="2000" dirty="0" smtClean="0"/>
          </a:p>
          <a:p>
            <a:pPr eaLnBrk="1" hangingPunct="1"/>
            <a:endParaRPr lang="sv-SE" altLang="sv-SE" dirty="0" smtClean="0"/>
          </a:p>
        </p:txBody>
      </p:sp>
      <p:sp>
        <p:nvSpPr>
          <p:cNvPr id="4" name="Platshållare för sidfot 3"/>
          <p:cNvSpPr>
            <a:spLocks noGrp="1"/>
          </p:cNvSpPr>
          <p:nvPr>
            <p:ph type="ftr" sz="quarter" idx="11"/>
          </p:nvPr>
        </p:nvSpPr>
        <p:spPr>
          <a:xfrm>
            <a:off x="3275856" y="6309320"/>
            <a:ext cx="2895600" cy="539087"/>
          </a:xfrm>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318600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457200" y="116632"/>
            <a:ext cx="8229600" cy="1008112"/>
          </a:xfrm>
        </p:spPr>
        <p:txBody>
          <a:bodyPr/>
          <a:lstStyle/>
          <a:p>
            <a:pPr eaLnBrk="1" hangingPunct="1"/>
            <a:r>
              <a:rPr lang="sv-SE" altLang="sv-SE" b="1" dirty="0" smtClean="0">
                <a:solidFill>
                  <a:srgbClr val="365F91"/>
                </a:solidFill>
                <a:latin typeface="Cambria" pitchFamily="18" charset="0"/>
                <a:cs typeface="Times New Roman" pitchFamily="18" charset="0"/>
              </a:rPr>
              <a:t>SBU – Miljökommittén</a:t>
            </a:r>
            <a:endParaRPr lang="sv-SE" altLang="sv-SE" dirty="0" smtClean="0"/>
          </a:p>
        </p:txBody>
      </p:sp>
      <p:sp>
        <p:nvSpPr>
          <p:cNvPr id="15363" name="Platshållare för innehåll 2"/>
          <p:cNvSpPr>
            <a:spLocks noGrp="1"/>
          </p:cNvSpPr>
          <p:nvPr>
            <p:ph idx="1"/>
          </p:nvPr>
        </p:nvSpPr>
        <p:spPr>
          <a:xfrm>
            <a:off x="457200" y="1124744"/>
            <a:ext cx="8435280" cy="4825206"/>
          </a:xfrm>
        </p:spPr>
        <p:txBody>
          <a:bodyPr/>
          <a:lstStyle/>
          <a:p>
            <a:pPr marL="0" indent="0" eaLnBrk="1" hangingPunct="1">
              <a:buNone/>
            </a:pPr>
            <a:r>
              <a:rPr lang="sv-SE" altLang="sv-SE" sz="2400" b="1" dirty="0" smtClean="0">
                <a:solidFill>
                  <a:srgbClr val="4F81BD"/>
                </a:solidFill>
                <a:latin typeface="Cambria" pitchFamily="18" charset="0"/>
                <a:cs typeface="Times New Roman" pitchFamily="18" charset="0"/>
              </a:rPr>
              <a:t>Förslag</a:t>
            </a:r>
            <a:r>
              <a:rPr lang="sv-SE" altLang="sv-SE" b="1" dirty="0" smtClean="0">
                <a:solidFill>
                  <a:srgbClr val="4F81BD"/>
                </a:solidFill>
                <a:latin typeface="Cambria" pitchFamily="18" charset="0"/>
                <a:cs typeface="Times New Roman" pitchFamily="18" charset="0"/>
              </a:rPr>
              <a:t> Policy och mål, arbetsordning för </a:t>
            </a:r>
            <a:r>
              <a:rPr lang="sv-SE" altLang="sv-SE" b="1" dirty="0" err="1" smtClean="0">
                <a:solidFill>
                  <a:srgbClr val="4F81BD"/>
                </a:solidFill>
                <a:latin typeface="Cambria" pitchFamily="18" charset="0"/>
                <a:cs typeface="Times New Roman" pitchFamily="18" charset="0"/>
              </a:rPr>
              <a:t>MiK</a:t>
            </a:r>
            <a:r>
              <a:rPr lang="sv-SE" sz="2300" dirty="0" smtClean="0"/>
              <a:t/>
            </a:r>
            <a:br>
              <a:rPr lang="sv-SE" sz="2300" dirty="0" smtClean="0"/>
            </a:br>
            <a:r>
              <a:rPr lang="sv-SE" sz="2300" dirty="0" smtClean="0"/>
              <a:t>Att </a:t>
            </a:r>
            <a:r>
              <a:rPr lang="sv-SE" sz="2300" dirty="0"/>
              <a:t>som representant för medlemmarna i SBU:s klubbar och förbund följa utvecklingen på miljöområdet, föreslå åtgärder när så är befogat samt kritiskt granska och ta ställning till och kommentera förslag och riktlinjer som kommer fram, dvs. </a:t>
            </a:r>
          </a:p>
          <a:p>
            <a:pPr lvl="0"/>
            <a:r>
              <a:rPr lang="sv-SE" sz="2300" dirty="0"/>
              <a:t>att de är i medlemmarnas intresse</a:t>
            </a:r>
          </a:p>
          <a:p>
            <a:pPr lvl="0"/>
            <a:r>
              <a:rPr lang="sv-SE" sz="2300" dirty="0"/>
              <a:t>att det finns vetenskapligt underlag för föreslagna åtgärder</a:t>
            </a:r>
          </a:p>
          <a:p>
            <a:pPr lvl="0"/>
            <a:r>
              <a:rPr lang="sv-SE" sz="2300" dirty="0"/>
              <a:t> att erforderliga konsekvensanalyser har gjorts</a:t>
            </a:r>
          </a:p>
          <a:p>
            <a:pPr lvl="0"/>
            <a:r>
              <a:rPr lang="sv-SE" sz="2300" dirty="0"/>
              <a:t>att åtgärderna leder till avsedda resultat</a:t>
            </a:r>
          </a:p>
          <a:p>
            <a:pPr lvl="0"/>
            <a:r>
              <a:rPr lang="sv-SE" sz="2300" dirty="0"/>
              <a:t>att medlemmar och klubbar inte drabbas av kostnader som inte står i rimlig proportion till resultatet, m.m</a:t>
            </a:r>
            <a:r>
              <a:rPr lang="sv-SE" sz="2400" dirty="0" smtClean="0"/>
              <a:t>.</a:t>
            </a:r>
            <a:r>
              <a:rPr lang="sv-SE" altLang="sv-SE" sz="1000" dirty="0" smtClean="0"/>
              <a:t> </a:t>
            </a:r>
            <a:endParaRPr lang="sv-SE" altLang="sv-SE" sz="2000" dirty="0" smtClean="0"/>
          </a:p>
          <a:p>
            <a:pPr eaLnBrk="1" hangingPunct="1"/>
            <a:endParaRPr lang="sv-SE" altLang="sv-SE" dirty="0" smtClean="0"/>
          </a:p>
        </p:txBody>
      </p:sp>
      <p:sp>
        <p:nvSpPr>
          <p:cNvPr id="4" name="Platshållare för sidfot 3"/>
          <p:cNvSpPr>
            <a:spLocks noGrp="1"/>
          </p:cNvSpPr>
          <p:nvPr>
            <p:ph type="ftr" sz="quarter" idx="11"/>
          </p:nvPr>
        </p:nvSpPr>
        <p:spPr>
          <a:xfrm>
            <a:off x="3275856" y="6309320"/>
            <a:ext cx="2895600" cy="539087"/>
          </a:xfrm>
        </p:spPr>
        <p:txBody>
          <a:bodyPr/>
          <a:lstStyle/>
          <a:p>
            <a:pPr>
              <a:defRPr/>
            </a:pPr>
            <a:r>
              <a:rPr lang="sv-SE" smtClean="0"/>
              <a:t>2017-02-15 Roland Örtengren</a:t>
            </a:r>
            <a:endParaRPr lang="sv-SE" dirty="0"/>
          </a:p>
        </p:txBody>
      </p:sp>
    </p:spTree>
    <p:extLst>
      <p:ext uri="{BB962C8B-B14F-4D97-AF65-F5344CB8AC3E}">
        <p14:creationId xmlns:p14="http://schemas.microsoft.com/office/powerpoint/2010/main" val="1010318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formgivning">
  <a:themeElements>
    <a:clrScheme name="Burspråk">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14262</TotalTime>
  <Words>1440</Words>
  <Application>Microsoft Office PowerPoint</Application>
  <PresentationFormat>Bildspel på skärmen (4:3)</PresentationFormat>
  <Paragraphs>474</Paragraphs>
  <Slides>49</Slides>
  <Notes>47</Notes>
  <HiddenSlides>0</HiddenSlides>
  <MMClips>0</MMClips>
  <ScaleCrop>false</ScaleCrop>
  <HeadingPairs>
    <vt:vector size="4" baseType="variant">
      <vt:variant>
        <vt:lpstr>Tema</vt:lpstr>
      </vt:variant>
      <vt:variant>
        <vt:i4>7</vt:i4>
      </vt:variant>
      <vt:variant>
        <vt:lpstr>Bildrubriker</vt:lpstr>
      </vt:variant>
      <vt:variant>
        <vt:i4>49</vt:i4>
      </vt:variant>
    </vt:vector>
  </HeadingPairs>
  <TitlesOfParts>
    <vt:vector size="56" baseType="lpstr">
      <vt:lpstr>Standardformgivning</vt:lpstr>
      <vt:lpstr>3_Anpassad formgivning</vt:lpstr>
      <vt:lpstr>4_Anpassad formgivning</vt:lpstr>
      <vt:lpstr>5_Anpassad formgivning</vt:lpstr>
      <vt:lpstr>1_Anpassad formgivning</vt:lpstr>
      <vt:lpstr>2_Anpassad formgivning</vt:lpstr>
      <vt:lpstr>Anpassad formgivning</vt:lpstr>
      <vt:lpstr>Aktuellt om miljö  SkBF:s Miljökonferens</vt:lpstr>
      <vt:lpstr>Miljöverksamheten inom SBU</vt:lpstr>
      <vt:lpstr>SBU – Miljökommittén (MiK)</vt:lpstr>
      <vt:lpstr>Svenska Båtunionens syfte</vt:lpstr>
      <vt:lpstr>Svenska Båtunionens syfte</vt:lpstr>
      <vt:lpstr>SBU - Miljökommittén</vt:lpstr>
      <vt:lpstr>SBU - Miljökommittén</vt:lpstr>
      <vt:lpstr>SBU – Miljökommittén</vt:lpstr>
      <vt:lpstr>SBU – Miljökommittén</vt:lpstr>
      <vt:lpstr>SBU – Miljökommittén</vt:lpstr>
      <vt:lpstr>Översikt nationellt</vt:lpstr>
      <vt:lpstr>Miljön är allas ansvar</vt:lpstr>
      <vt:lpstr> De 16 nationella miljökvalitetsmålen </vt:lpstr>
      <vt:lpstr>Miljömålsberedningen</vt:lpstr>
      <vt:lpstr>Miljömålsrådet</vt:lpstr>
      <vt:lpstr>Miljömålsrådet</vt:lpstr>
      <vt:lpstr>Miljömålsrådet</vt:lpstr>
      <vt:lpstr>Miljömålsrådet</vt:lpstr>
      <vt:lpstr>Miljömålsrådet</vt:lpstr>
      <vt:lpstr>Skrovmålet</vt:lpstr>
      <vt:lpstr>Skrovmålet</vt:lpstr>
      <vt:lpstr>Förbud mot antifoulingfärg ? </vt:lpstr>
      <vt:lpstr>Koppar godkänt av EU Augusti 2016 </vt:lpstr>
      <vt:lpstr>Koppar godkänt av EU Augusti 2016 </vt:lpstr>
      <vt:lpstr>Ren botten utan gift </vt:lpstr>
      <vt:lpstr>Miljöcoachutbildning</vt:lpstr>
      <vt:lpstr>Föreläggande om miljöstation</vt:lpstr>
      <vt:lpstr>SMBF:s miljöaktiviteter</vt:lpstr>
      <vt:lpstr>Aktuella frågor</vt:lpstr>
      <vt:lpstr>Miljöfrågornas intressenter</vt:lpstr>
      <vt:lpstr>Miljöfrågornas intressenter</vt:lpstr>
      <vt:lpstr>Miljöfrågornas intressenter</vt:lpstr>
      <vt:lpstr>Delmål för miljöarbetet i MiK</vt:lpstr>
      <vt:lpstr>Råd och tips för miljöarbetet</vt:lpstr>
      <vt:lpstr>Hamnhandboken</vt:lpstr>
      <vt:lpstr>Hamnhandboken</vt:lpstr>
      <vt:lpstr>Egenkontroll</vt:lpstr>
      <vt:lpstr>Avfallshantering i hamnarna</vt:lpstr>
      <vt:lpstr>Avfallshantering i hamnarna</vt:lpstr>
      <vt:lpstr>Nästa steg…</vt:lpstr>
      <vt:lpstr>Hjälp och stöd</vt:lpstr>
      <vt:lpstr>Råd och tips för miljöarbetet</vt:lpstr>
      <vt:lpstr>Aktuella frågor</vt:lpstr>
      <vt:lpstr>Avfallshantering i hamnarna</vt:lpstr>
      <vt:lpstr>Gifter på båtuppställningsplatser </vt:lpstr>
      <vt:lpstr>Miljöinspektion i Gottskärs Hamn</vt:lpstr>
      <vt:lpstr>Toatankstömningen</vt:lpstr>
      <vt:lpstr>PowerPoint-presentation</vt:lpstr>
      <vt:lpstr>Toatankstömningen</vt:lpstr>
    </vt:vector>
  </TitlesOfParts>
  <Company>Chalmers/PPU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Västkustens Båtförbund Aktuella miljöfrågor  2012-03-17</dc:title>
  <dc:creator>Roland Örtengren</dc:creator>
  <cp:lastModifiedBy>Aleksandra Erlandsson</cp:lastModifiedBy>
  <cp:revision>161</cp:revision>
  <dcterms:created xsi:type="dcterms:W3CDTF">2012-03-16T20:06:37Z</dcterms:created>
  <dcterms:modified xsi:type="dcterms:W3CDTF">2017-02-17T22:15:56Z</dcterms:modified>
</cp:coreProperties>
</file>